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76" r:id="rId13"/>
    <p:sldId id="268" r:id="rId14"/>
    <p:sldId id="269" r:id="rId15"/>
    <p:sldId id="278" r:id="rId16"/>
    <p:sldId id="279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504" autoAdjust="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35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AE938A-75A6-4B4F-999E-26AEC54F6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CACAA-8C1B-4F10-AC14-F487930477F3}" type="slidenum">
              <a:rPr lang="ru-RU"/>
              <a:pPr/>
              <a:t>9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600200"/>
            <a:ext cx="6858000" cy="1828800"/>
          </a:xfrm>
          <a:effectLst/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  <a:effectLst/>
        </p:spPr>
        <p:txBody>
          <a:bodyPr/>
          <a:lstStyle>
            <a:lvl1pPr marL="0" indent="0" algn="r">
              <a:buFont typeface="Wingdings" pitchFamily="2" charset="2"/>
              <a:buNone/>
              <a:defRPr sz="2800" i="1"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8892-3752-422A-BCAD-8F1D32A9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98B0-9B94-41C3-9926-DF306F27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DBB4-3B36-4803-B0CB-527F7308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D860-1C70-46DA-B29B-E23AF733B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DCF9-B7B9-4802-82FA-2D4E17CF2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2805-45ED-4928-9262-40E0BD31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930E7-B1C0-473E-9325-68353F06C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4EC65-04AE-498E-8234-BC5AADF7D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0505-C2EC-468C-B5A3-004CF0576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53DA-FE33-4072-A160-4F28C1866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204AE-4A0F-4F33-B3AD-05FEE3AFD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34C1-D706-4FE1-8EF3-293EEC639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82118EC-1BC4-41E7-B718-899413A15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228600" y="1012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800"/>
          </a:p>
        </p:txBody>
      </p:sp>
      <p:sp>
        <p:nvSpPr>
          <p:cNvPr id="2051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258888" y="1268413"/>
            <a:ext cx="6553200" cy="325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РЫНОК</a:t>
            </a:r>
          </a:p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КАПИТАЛА</a:t>
            </a:r>
          </a:p>
        </p:txBody>
      </p:sp>
      <p:pic>
        <p:nvPicPr>
          <p:cNvPr id="2052" name="Picture 8" descr="big-14601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1714500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4500563" y="5229225"/>
            <a:ext cx="43271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err="1" smtClean="0"/>
              <a:t>Макаева</a:t>
            </a:r>
            <a:r>
              <a:rPr lang="ru-RU" dirty="0" smtClean="0"/>
              <a:t> Лиза </a:t>
            </a:r>
            <a:r>
              <a:rPr lang="ru-RU" dirty="0" err="1" smtClean="0"/>
              <a:t>Асланбековна</a:t>
            </a:r>
            <a:endParaRPr lang="ru-RU" dirty="0"/>
          </a:p>
          <a:p>
            <a:r>
              <a:rPr lang="ru-RU" dirty="0" smtClean="0"/>
              <a:t>у</a:t>
            </a:r>
            <a:r>
              <a:rPr lang="ru-RU" dirty="0" smtClean="0"/>
              <a:t>читель английского языка</a:t>
            </a:r>
          </a:p>
          <a:p>
            <a:r>
              <a:rPr lang="ru-RU" dirty="0" smtClean="0"/>
              <a:t>ГБОУ «Гимназия №12»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73453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200"/>
              <a:t>Процентная ставка (процент)</a:t>
            </a:r>
          </a:p>
          <a:p>
            <a:pPr marL="342900" indent="-342900" algn="ctr">
              <a:spcBef>
                <a:spcPct val="50000"/>
              </a:spcBef>
            </a:pPr>
            <a:endParaRPr lang="ru-RU" sz="32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3850" y="1268413"/>
            <a:ext cx="9001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Процент – это доход, который приносит капитал его владельцу.</a:t>
            </a:r>
          </a:p>
        </p:txBody>
      </p:sp>
      <p:graphicFrame>
        <p:nvGraphicFramePr>
          <p:cNvPr id="19517" name="Group 61"/>
          <p:cNvGraphicFramePr>
            <a:graphicFrameLocks noGrp="1"/>
          </p:cNvGraphicFramePr>
          <p:nvPr>
            <p:ph/>
          </p:nvPr>
        </p:nvGraphicFramePr>
        <p:xfrm>
          <a:off x="611188" y="1773238"/>
          <a:ext cx="3311525" cy="1041400"/>
        </p:xfrm>
        <a:graphic>
          <a:graphicData uri="http://schemas.openxmlformats.org/drawingml/2006/table">
            <a:tbl>
              <a:tblPr/>
              <a:tblGrid>
                <a:gridCol w="1079500"/>
                <a:gridCol w="576262"/>
                <a:gridCol w="503238"/>
                <a:gridCol w="1152525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ＭＳ Ｐゴシック" pitchFamily="-128" charset="-128"/>
                        </a:rPr>
                        <a:t>i’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128" charset="-128"/>
                        </a:rPr>
                        <a:t>=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ＭＳ Ｐゴシック" pitchFamily="-128" charset="-128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128" charset="-128"/>
                        </a:rPr>
                        <a:t>*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128" charset="-128"/>
                        </a:rPr>
                        <a:t>100%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28" charset="-128"/>
                        </a:rPr>
                        <a:t>K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75" name="Text Box 62"/>
          <p:cNvSpPr txBox="1">
            <a:spLocks noChangeArrowheads="1"/>
          </p:cNvSpPr>
          <p:nvPr/>
        </p:nvSpPr>
        <p:spPr bwMode="auto">
          <a:xfrm>
            <a:off x="4427538" y="2060575"/>
            <a:ext cx="6192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i ‘</a:t>
            </a:r>
            <a:r>
              <a:rPr lang="ru-RU" sz="2000">
                <a:latin typeface="Monotype Corsiva" pitchFamily="66" charset="0"/>
              </a:rPr>
              <a:t> </a:t>
            </a:r>
            <a:r>
              <a:rPr lang="en-US" sz="2000">
                <a:latin typeface="Monotype Corsiva" pitchFamily="66" charset="0"/>
              </a:rPr>
              <a:t>- </a:t>
            </a:r>
            <a:r>
              <a:rPr lang="ru-RU" sz="2000">
                <a:latin typeface="Monotype Corsiva" pitchFamily="66" charset="0"/>
              </a:rPr>
              <a:t>ставка процента – процентная ставка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i ‘</a:t>
            </a:r>
            <a:r>
              <a:rPr lang="ru-RU" sz="2000">
                <a:latin typeface="Monotype Corsiva" pitchFamily="66" charset="0"/>
              </a:rPr>
              <a:t> ↑ , если увеличивается спрос на капитал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i ‘</a:t>
            </a:r>
            <a:r>
              <a:rPr lang="ru-RU" sz="2000">
                <a:latin typeface="Monotype Corsiva" pitchFamily="66" charset="0"/>
              </a:rPr>
              <a:t> ↓ , если увеличивается предложение капитала</a:t>
            </a:r>
          </a:p>
        </p:txBody>
      </p:sp>
      <p:grpSp>
        <p:nvGrpSpPr>
          <p:cNvPr id="11276" name="Group 77"/>
          <p:cNvGrpSpPr>
            <a:grpSpLocks/>
          </p:cNvGrpSpPr>
          <p:nvPr/>
        </p:nvGrpSpPr>
        <p:grpSpPr bwMode="auto">
          <a:xfrm>
            <a:off x="0" y="3573463"/>
            <a:ext cx="4968875" cy="3000375"/>
            <a:chOff x="793" y="2251"/>
            <a:chExt cx="3130" cy="1890"/>
          </a:xfrm>
        </p:grpSpPr>
        <p:sp>
          <p:nvSpPr>
            <p:cNvPr id="11278" name="Line 63"/>
            <p:cNvSpPr>
              <a:spLocks noChangeShapeType="1"/>
            </p:cNvSpPr>
            <p:nvPr/>
          </p:nvSpPr>
          <p:spPr bwMode="auto">
            <a:xfrm flipV="1">
              <a:off x="1156" y="2387"/>
              <a:ext cx="0" cy="14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64"/>
            <p:cNvSpPr>
              <a:spLocks noChangeShapeType="1"/>
            </p:cNvSpPr>
            <p:nvPr/>
          </p:nvSpPr>
          <p:spPr bwMode="auto">
            <a:xfrm flipV="1">
              <a:off x="1156" y="3884"/>
              <a:ext cx="163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65"/>
            <p:cNvSpPr>
              <a:spLocks/>
            </p:cNvSpPr>
            <p:nvPr/>
          </p:nvSpPr>
          <p:spPr bwMode="auto">
            <a:xfrm>
              <a:off x="1292" y="2659"/>
              <a:ext cx="1460" cy="1043"/>
            </a:xfrm>
            <a:custGeom>
              <a:avLst/>
              <a:gdLst>
                <a:gd name="T0" fmla="*/ 0 w 1460"/>
                <a:gd name="T1" fmla="*/ 1043 h 1043"/>
                <a:gd name="T2" fmla="*/ 590 w 1460"/>
                <a:gd name="T3" fmla="*/ 816 h 1043"/>
                <a:gd name="T4" fmla="*/ 1316 w 1460"/>
                <a:gd name="T5" fmla="*/ 181 h 1043"/>
                <a:gd name="T6" fmla="*/ 1452 w 1460"/>
                <a:gd name="T7" fmla="*/ 0 h 10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60"/>
                <a:gd name="T13" fmla="*/ 0 h 1043"/>
                <a:gd name="T14" fmla="*/ 1460 w 1460"/>
                <a:gd name="T15" fmla="*/ 1043 h 10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60" h="1043">
                  <a:moveTo>
                    <a:pt x="0" y="1043"/>
                  </a:moveTo>
                  <a:cubicBezTo>
                    <a:pt x="185" y="1001"/>
                    <a:pt x="371" y="960"/>
                    <a:pt x="590" y="816"/>
                  </a:cubicBezTo>
                  <a:cubicBezTo>
                    <a:pt x="809" y="672"/>
                    <a:pt x="1172" y="317"/>
                    <a:pt x="1316" y="181"/>
                  </a:cubicBezTo>
                  <a:cubicBezTo>
                    <a:pt x="1460" y="45"/>
                    <a:pt x="1456" y="22"/>
                    <a:pt x="145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67"/>
            <p:cNvSpPr>
              <a:spLocks/>
            </p:cNvSpPr>
            <p:nvPr/>
          </p:nvSpPr>
          <p:spPr bwMode="auto">
            <a:xfrm>
              <a:off x="1519" y="2523"/>
              <a:ext cx="1225" cy="1089"/>
            </a:xfrm>
            <a:custGeom>
              <a:avLst/>
              <a:gdLst>
                <a:gd name="T0" fmla="*/ 22 w 1338"/>
                <a:gd name="T1" fmla="*/ 0 h 1134"/>
                <a:gd name="T2" fmla="*/ 68 w 1338"/>
                <a:gd name="T3" fmla="*/ 181 h 1134"/>
                <a:gd name="T4" fmla="*/ 430 w 1338"/>
                <a:gd name="T5" fmla="*/ 861 h 1134"/>
                <a:gd name="T6" fmla="*/ 1338 w 1338"/>
                <a:gd name="T7" fmla="*/ 1134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8"/>
                <a:gd name="T13" fmla="*/ 0 h 1134"/>
                <a:gd name="T14" fmla="*/ 1338 w 1338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8" h="1134">
                  <a:moveTo>
                    <a:pt x="22" y="0"/>
                  </a:moveTo>
                  <a:cubicBezTo>
                    <a:pt x="11" y="19"/>
                    <a:pt x="0" y="38"/>
                    <a:pt x="68" y="181"/>
                  </a:cubicBezTo>
                  <a:cubicBezTo>
                    <a:pt x="136" y="324"/>
                    <a:pt x="218" y="702"/>
                    <a:pt x="430" y="861"/>
                  </a:cubicBezTo>
                  <a:cubicBezTo>
                    <a:pt x="642" y="1020"/>
                    <a:pt x="990" y="1077"/>
                    <a:pt x="1338" y="113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Text Box 68"/>
            <p:cNvSpPr txBox="1">
              <a:spLocks noChangeArrowheads="1"/>
            </p:cNvSpPr>
            <p:nvPr/>
          </p:nvSpPr>
          <p:spPr bwMode="auto">
            <a:xfrm>
              <a:off x="793" y="225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%</a:t>
              </a:r>
            </a:p>
          </p:txBody>
        </p:sp>
        <p:sp>
          <p:nvSpPr>
            <p:cNvPr id="11283" name="Text Box 69"/>
            <p:cNvSpPr txBox="1">
              <a:spLocks noChangeArrowheads="1"/>
            </p:cNvSpPr>
            <p:nvPr/>
          </p:nvSpPr>
          <p:spPr bwMode="auto">
            <a:xfrm>
              <a:off x="2562" y="3929"/>
              <a:ext cx="136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ссудный капитал</a:t>
              </a:r>
            </a:p>
          </p:txBody>
        </p:sp>
        <p:sp>
          <p:nvSpPr>
            <p:cNvPr id="11284" name="Text Box 70"/>
            <p:cNvSpPr txBox="1">
              <a:spLocks noChangeArrowheads="1"/>
            </p:cNvSpPr>
            <p:nvPr/>
          </p:nvSpPr>
          <p:spPr bwMode="auto">
            <a:xfrm>
              <a:off x="2744" y="3430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D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11285" name="Text Box 71"/>
            <p:cNvSpPr txBox="1">
              <a:spLocks noChangeArrowheads="1"/>
            </p:cNvSpPr>
            <p:nvPr/>
          </p:nvSpPr>
          <p:spPr bwMode="auto">
            <a:xfrm>
              <a:off x="2744" y="2523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S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11286" name="Line 74"/>
            <p:cNvSpPr>
              <a:spLocks noChangeShapeType="1"/>
            </p:cNvSpPr>
            <p:nvPr/>
          </p:nvSpPr>
          <p:spPr bwMode="auto">
            <a:xfrm flipH="1">
              <a:off x="1156" y="3385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75"/>
            <p:cNvSpPr>
              <a:spLocks noChangeShapeType="1"/>
            </p:cNvSpPr>
            <p:nvPr/>
          </p:nvSpPr>
          <p:spPr bwMode="auto">
            <a:xfrm>
              <a:off x="1973" y="3385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Oval 76"/>
            <p:cNvSpPr>
              <a:spLocks noChangeArrowheads="1"/>
            </p:cNvSpPr>
            <p:nvPr/>
          </p:nvSpPr>
          <p:spPr bwMode="auto">
            <a:xfrm>
              <a:off x="1927" y="333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7" name="Text Box 78"/>
          <p:cNvSpPr txBox="1">
            <a:spLocks noChangeArrowheads="1"/>
          </p:cNvSpPr>
          <p:nvPr/>
        </p:nvSpPr>
        <p:spPr bwMode="auto">
          <a:xfrm>
            <a:off x="5003800" y="4365625"/>
            <a:ext cx="3168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Процентная ставка – равновесная цена на рынке капитала.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24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Ставка процента</a:t>
            </a: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 flipH="1">
            <a:off x="2555875" y="1052513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795963" y="981075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79388" y="1916113"/>
            <a:ext cx="3671887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/>
              <a:t>Номинальная</a:t>
            </a:r>
            <a:r>
              <a:rPr lang="ru-RU"/>
              <a:t> (</a:t>
            </a:r>
            <a:r>
              <a:rPr lang="en-US">
                <a:latin typeface="Monotype Corsiva" pitchFamily="66" charset="0"/>
              </a:rPr>
              <a:t>i’</a:t>
            </a:r>
            <a:r>
              <a:rPr lang="en-US" baseline="-25000">
                <a:latin typeface="Monotype Corsiva" pitchFamily="66" charset="0"/>
              </a:rPr>
              <a:t>n</a:t>
            </a:r>
            <a:r>
              <a:rPr lang="ru-RU">
                <a:latin typeface="Monotype Corsiva" pitchFamily="66" charset="0"/>
              </a:rPr>
              <a:t> </a:t>
            </a:r>
            <a:r>
              <a:rPr lang="ru-RU"/>
              <a:t>)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ru-RU"/>
              <a:t>отношение суммы %, выраженной в рублях по их текущему курсу, к сумме приносящего этот процент капитала, выраженного в номинальном исчислении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4859338" y="1916113"/>
            <a:ext cx="4284662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/>
              <a:t>Реальная</a:t>
            </a:r>
            <a:r>
              <a:rPr lang="ru-RU"/>
              <a:t> (</a:t>
            </a:r>
            <a:r>
              <a:rPr lang="en-US">
                <a:latin typeface="Monotype Corsiva" pitchFamily="66" charset="0"/>
              </a:rPr>
              <a:t>i’</a:t>
            </a:r>
            <a:r>
              <a:rPr lang="en-US" baseline="-25000">
                <a:latin typeface="Monotype Corsiva" pitchFamily="66" charset="0"/>
              </a:rPr>
              <a:t>r</a:t>
            </a:r>
            <a:r>
              <a:rPr lang="ru-RU"/>
              <a:t>)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ru-RU"/>
              <a:t>процентная ставка с поправкой на обесценивание денег в следствие повышения общего уровня цен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63938" y="1268413"/>
            <a:ext cx="1703387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Monotype Corsiva" pitchFamily="66" charset="0"/>
              </a:rPr>
              <a:t>i’</a:t>
            </a:r>
            <a:r>
              <a:rPr lang="en-US" sz="2800" baseline="-25000">
                <a:latin typeface="Monotype Corsiva" pitchFamily="66" charset="0"/>
              </a:rPr>
              <a:t>r</a:t>
            </a:r>
            <a:r>
              <a:rPr lang="ru-RU" sz="2800" baseline="-25000">
                <a:latin typeface="Monotype Corsiva" pitchFamily="66" charset="0"/>
              </a:rPr>
              <a:t> </a:t>
            </a:r>
            <a:r>
              <a:rPr lang="ru-RU" sz="2800">
                <a:latin typeface="Monotype Corsiva" pitchFamily="66" charset="0"/>
              </a:rPr>
              <a:t> = </a:t>
            </a:r>
            <a:r>
              <a:rPr lang="en-US" sz="2800">
                <a:latin typeface="Monotype Corsiva" pitchFamily="66" charset="0"/>
              </a:rPr>
              <a:t>i’</a:t>
            </a:r>
            <a:r>
              <a:rPr lang="en-US" sz="2800" baseline="-25000">
                <a:latin typeface="Monotype Corsiva" pitchFamily="66" charset="0"/>
              </a:rPr>
              <a:t>n</a:t>
            </a:r>
            <a:r>
              <a:rPr lang="ru-RU" sz="2800" baseline="-25000">
                <a:latin typeface="Monotype Corsiva" pitchFamily="66" charset="0"/>
              </a:rPr>
              <a:t>  </a:t>
            </a:r>
            <a:r>
              <a:rPr lang="ru-RU" sz="2800">
                <a:latin typeface="Monotype Corsiva" pitchFamily="66" charset="0"/>
              </a:rPr>
              <a:t>- </a:t>
            </a:r>
            <a:r>
              <a:rPr lang="en-US" sz="2800">
                <a:latin typeface="Times New Roman" pitchFamily="18" charset="0"/>
              </a:rPr>
              <a:t>P’</a:t>
            </a:r>
            <a:endParaRPr lang="ru-RU" sz="2800" baseline="-25000">
              <a:latin typeface="Monotype Corsiva" pitchFamily="66" charset="0"/>
            </a:endParaRPr>
          </a:p>
          <a:p>
            <a:endParaRPr lang="ru-RU" sz="2800" baseline="-25000">
              <a:latin typeface="Monotype Corsiva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508625" y="1341438"/>
            <a:ext cx="295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P’ – </a:t>
            </a:r>
            <a:r>
              <a:rPr lang="ru-RU"/>
              <a:t>темп прироста </a:t>
            </a:r>
          </a:p>
          <a:p>
            <a:r>
              <a:rPr lang="ru-RU"/>
              <a:t>общего уровня цен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16013" y="476250"/>
            <a:ext cx="770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Реальная ставка процента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19250" y="2781300"/>
            <a:ext cx="4897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Если</a:t>
            </a:r>
            <a:r>
              <a:rPr lang="ru-RU" sz="2800" b="1"/>
              <a:t>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n</a:t>
            </a:r>
            <a:r>
              <a:rPr lang="ru-RU" sz="2800" b="1" baseline="-25000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&gt;</a:t>
            </a:r>
            <a:r>
              <a:rPr lang="ru-RU" sz="2800" b="1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 </a:t>
            </a:r>
            <a:r>
              <a:rPr lang="en-US" sz="2800" b="1">
                <a:latin typeface="Times New Roman" pitchFamily="18" charset="0"/>
              </a:rPr>
              <a:t>P’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r  </a:t>
            </a:r>
            <a:r>
              <a:rPr lang="ru-RU" sz="2800" b="1" baseline="-25000">
                <a:latin typeface="Monotype Corsiva" pitchFamily="66" charset="0"/>
              </a:rPr>
              <a:t>   </a:t>
            </a:r>
            <a:r>
              <a:rPr lang="ru-RU" sz="2800" b="1">
                <a:latin typeface="Monotype Corsiva" pitchFamily="66" charset="0"/>
              </a:rPr>
              <a:t>«</a:t>
            </a:r>
            <a:r>
              <a:rPr lang="ru-RU" sz="3600" b="1">
                <a:latin typeface="Monotype Corsiva" pitchFamily="66" charset="0"/>
              </a:rPr>
              <a:t>+</a:t>
            </a:r>
            <a:r>
              <a:rPr lang="ru-RU" sz="2800" b="1">
                <a:latin typeface="Monotype Corsiva" pitchFamily="66" charset="0"/>
              </a:rPr>
              <a:t>»</a:t>
            </a:r>
            <a:r>
              <a:rPr lang="ru-RU">
                <a:latin typeface="Monotype Corsiva" pitchFamily="66" charset="0"/>
              </a:rPr>
              <a:t>  </a:t>
            </a:r>
            <a:endParaRPr lang="en-US" baseline="-25000">
              <a:latin typeface="Monotype Corsiva" pitchFamily="66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19700" y="3357563"/>
            <a:ext cx="3241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Экономически целесообразно хранить деньги в банке, вкладывать под %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92275" y="4797425"/>
            <a:ext cx="4897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Если</a:t>
            </a:r>
            <a:r>
              <a:rPr lang="ru-RU" sz="2800" b="1"/>
              <a:t>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n</a:t>
            </a:r>
            <a:r>
              <a:rPr lang="ru-RU" sz="2800" b="1" baseline="-25000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&lt;</a:t>
            </a:r>
            <a:r>
              <a:rPr lang="ru-RU" sz="2800" b="1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 </a:t>
            </a:r>
            <a:r>
              <a:rPr lang="en-US" sz="2800" b="1">
                <a:latin typeface="Times New Roman" pitchFamily="18" charset="0"/>
              </a:rPr>
              <a:t>P’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r  </a:t>
            </a:r>
            <a:r>
              <a:rPr lang="ru-RU" sz="2800" b="1" baseline="-25000">
                <a:latin typeface="Monotype Corsiva" pitchFamily="66" charset="0"/>
              </a:rPr>
              <a:t>   </a:t>
            </a:r>
            <a:r>
              <a:rPr lang="ru-RU" sz="2800" b="1">
                <a:latin typeface="Monotype Corsiva" pitchFamily="66" charset="0"/>
              </a:rPr>
              <a:t>«</a:t>
            </a:r>
            <a:r>
              <a:rPr lang="ru-RU" sz="4400" b="1">
                <a:latin typeface="Monotype Corsiva" pitchFamily="66" charset="0"/>
              </a:rPr>
              <a:t>-</a:t>
            </a:r>
            <a:r>
              <a:rPr lang="ru-RU" sz="2800" b="1">
                <a:latin typeface="Monotype Corsiva" pitchFamily="66" charset="0"/>
              </a:rPr>
              <a:t>»</a:t>
            </a:r>
            <a:r>
              <a:rPr lang="ru-RU">
                <a:latin typeface="Monotype Corsiva" pitchFamily="66" charset="0"/>
              </a:rPr>
              <a:t>  </a:t>
            </a:r>
            <a:endParaRPr lang="en-US" baseline="-25000">
              <a:latin typeface="Monotype Corsiva" pitchFamily="66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64163" y="5516563"/>
            <a:ext cx="324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Лучше тратить, т.к. деньги обесцениваются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Укажите, какие из следующих утверждений являются правильными, а какие – ошибочными:</a:t>
            </a:r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Если номинальная процентная ставка равна 10 %, а темп прироста цен – 5 %, то реальная ставка – 5 %.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Рост реальной процентной ставки приведет к росту спроса на заемные средства.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Процент – это сумма денег, которые кредитор выплачивает заемщику.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Укажите, какие из следующих утверждений являются правильными, а какие – ошибочными:</a:t>
            </a:r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8013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Если номинальная процентная ставка равна 5 %, а темп прироста цен составляет 3 %, то реальная процентная ставка равна: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а) 8%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б) 1,5%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в) -2%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г) 2%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Укажите, какие из следующих утверждений являются правильными, а какие – ошибочными:</a:t>
            </a:r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8013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Если процентная ставка составляет 10%, а норма прибыли на предприятии, которое планирует построить фирма, оценивается в 5 %, то: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а) фирма будет строить предприятие;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б) фирма откажется от строительства;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в) данных для ответа на вопрос недостаточно.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ЗАДАЧА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1989138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lvl="1">
              <a:spcBef>
                <a:spcPct val="50000"/>
              </a:spcBef>
            </a:pPr>
            <a:r>
              <a:rPr lang="ru-RU" sz="2800"/>
              <a:t>В банк помещена на год сумма 5 тыс. р. По истечении года клиент получает в банке 7 тыс. р. Цены в течение года выросли на 50%. Определить процентный доход, номинальную и реальную процентную ставку.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1052513"/>
            <a:ext cx="33845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Человеческий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Реальная процентная ставка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Процент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Основной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Реальный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Оборотный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Номинальная процентная ставка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563938" y="188913"/>
            <a:ext cx="5580062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Bef>
                <a:spcPct val="50000"/>
              </a:spcBef>
            </a:pPr>
            <a:r>
              <a:rPr lang="ru-RU" sz="1800"/>
              <a:t>а) Отношение суммы номинального процента к величине капитала, приносящего этот процент, в номинальном выражении;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б) способности человека приносить доход, выраженные в денежной форме;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в) цена, уплачиваемая собственниками капитала за использование их заемных средств в течение определенного периода;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г) показатель процентной ставки, равный разности между номинальной процентной ставкой и темпом пророста общего уровня цен;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д) средства производства, единовременно потребляемые в производстве и превращенные в готовую продукцию;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е) средства производства, которые служат в течение длительного срока и постепенно изнашиваются в производстве, не изменяя своей натуральной формы;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ж) произведенные ресурсы, используемые в производстве товаров и услуг</a:t>
            </a:r>
          </a:p>
          <a:p>
            <a:pPr marL="268288" indent="-268288">
              <a:spcBef>
                <a:spcPct val="50000"/>
              </a:spcBef>
            </a:pPr>
            <a:endParaRPr lang="ru-RU" sz="1800"/>
          </a:p>
          <a:p>
            <a:pPr marL="268288" indent="-268288">
              <a:spcBef>
                <a:spcPct val="50000"/>
              </a:spcBef>
            </a:pPr>
            <a:endParaRPr lang="ru-RU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8424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В экономической теории термин «капитал» применяется в нескольких значениях: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2852738"/>
            <a:ext cx="334803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 b="1" i="1"/>
              <a:t>как фактор производства</a:t>
            </a:r>
          </a:p>
          <a:p>
            <a:pPr eaLnBrk="1" hangingPunct="1">
              <a:spcBef>
                <a:spcPct val="50000"/>
              </a:spcBef>
            </a:pPr>
            <a:endParaRPr lang="ru-RU" sz="1800"/>
          </a:p>
          <a:p>
            <a:pPr algn="ctr" eaLnBrk="1" hangingPunct="1">
              <a:spcBef>
                <a:spcPct val="50000"/>
              </a:spcBef>
            </a:pPr>
            <a:r>
              <a:rPr lang="ru-RU" sz="1800"/>
              <a:t>(вторичный)</a:t>
            </a:r>
          </a:p>
          <a:p>
            <a:pPr eaLnBrk="1" hangingPunct="1">
              <a:spcBef>
                <a:spcPct val="50000"/>
              </a:spcBef>
            </a:pPr>
            <a:endParaRPr lang="ru-RU" sz="1800"/>
          </a:p>
          <a:p>
            <a:pPr eaLnBrk="1" hangingPunct="1">
              <a:spcBef>
                <a:spcPct val="50000"/>
              </a:spcBef>
            </a:pPr>
            <a:r>
              <a:rPr lang="ru-RU" sz="1800"/>
              <a:t>уже продукт человеческой деятельности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276600" y="3141663"/>
            <a:ext cx="32400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 b="1" i="1"/>
              <a:t>как приложение капитала к определенной сфере:</a:t>
            </a:r>
          </a:p>
          <a:p>
            <a:pPr eaLnBrk="1" hangingPunct="1">
              <a:spcBef>
                <a:spcPct val="50000"/>
              </a:spcBef>
            </a:pPr>
            <a:endParaRPr lang="ru-RU" sz="1800" b="1" i="1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/>
              <a:t> Финансовый капитал;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/>
              <a:t> человеческий капитал.</a:t>
            </a:r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 flipV="1">
            <a:off x="1547813" y="40052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6551613" y="2781300"/>
            <a:ext cx="259238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 b="1" i="1"/>
              <a:t>как система отношений наемного труда – капитализм</a:t>
            </a:r>
            <a:r>
              <a:rPr lang="ru-RU" sz="180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(К. Маркс)</a:t>
            </a:r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 flipH="1">
            <a:off x="1692275" y="1412875"/>
            <a:ext cx="71913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4572000" y="1268413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12"/>
          <p:cNvSpPr>
            <a:spLocks noChangeShapeType="1"/>
          </p:cNvSpPr>
          <p:nvPr/>
        </p:nvSpPr>
        <p:spPr bwMode="auto">
          <a:xfrm>
            <a:off x="6948488" y="1268413"/>
            <a:ext cx="792162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082" name="Picture 13" descr="21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365625"/>
            <a:ext cx="2797175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07950" y="0"/>
            <a:ext cx="903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Виды капитала, как фактора производства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864076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b="1">
                <a:solidFill>
                  <a:srgbClr val="0000FF"/>
                </a:solidFill>
              </a:rPr>
              <a:t>Реальный капитал</a:t>
            </a:r>
            <a:r>
              <a:rPr lang="ru-RU"/>
              <a:t> – произведенные ресурсы, используемые в процессе производства товаров и услуг (в виде средств производства или инвестиционных товаров)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H="1">
            <a:off x="1331913" y="2420938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H="1">
            <a:off x="4284663" y="2349500"/>
            <a:ext cx="15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6948488" y="2276475"/>
            <a:ext cx="2873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50825" y="32131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здания и сооружения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3132138" y="3141663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станки, машины, оборудование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6300788" y="29972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сырье и материалы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250825" y="5157788"/>
            <a:ext cx="835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отличия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5076825" y="53006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 flipH="1">
            <a:off x="1116013" y="5300663"/>
            <a:ext cx="2482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1619250" y="5589588"/>
            <a:ext cx="64817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sz="1800"/>
              <a:t>степень долговечности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sz="1800"/>
              <a:t>приобретение требует денежных средств</a:t>
            </a:r>
          </a:p>
        </p:txBody>
      </p:sp>
      <p:pic>
        <p:nvPicPr>
          <p:cNvPr id="4110" name="Picture 16" descr="kapital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005263"/>
            <a:ext cx="120015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7" descr="11845710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4005263"/>
            <a:ext cx="1296987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9" descr="pic_5440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3860800"/>
            <a:ext cx="115411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0" descr="yral_69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3933825"/>
            <a:ext cx="1439862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1" descr="11837063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3429000"/>
            <a:ext cx="1009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22" descr="u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0288" y="3429000"/>
            <a:ext cx="10572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4" descr="image_big_426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04025" y="4365625"/>
            <a:ext cx="130968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497887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176213" eaLnBrk="1" hangingPunct="1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. Оборотный капитал</a:t>
            </a:r>
            <a:r>
              <a:rPr lang="ru-RU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– средства производства, которые единовременно потребляются в производственном процессе, изменяя при этом свою натуральную форму и превращаясь в готовую продукцию</a:t>
            </a:r>
          </a:p>
          <a:p>
            <a:pPr marL="265113" indent="-176213" eaLnBrk="1" hangingPunct="1">
              <a:spcBef>
                <a:spcPct val="50000"/>
              </a:spcBef>
            </a:pPr>
            <a:endParaRPr lang="ru-RU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539750" y="3789363"/>
            <a:ext cx="7777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3. Денежный капитал </a:t>
            </a:r>
            <a:r>
              <a:rPr lang="ru-RU" sz="2800" b="1"/>
              <a:t>-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ru-RU" sz="2800"/>
              <a:t>денежная средства для приобретения реального капитала.</a:t>
            </a:r>
            <a:endParaRPr lang="ru-RU" sz="2800" b="1">
              <a:solidFill>
                <a:srgbClr val="0000FF"/>
              </a:solidFill>
            </a:endParaRPr>
          </a:p>
        </p:txBody>
      </p:sp>
      <p:pic>
        <p:nvPicPr>
          <p:cNvPr id="5124" name="Picture 6" descr="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4797425"/>
            <a:ext cx="48958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882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 eaLnBrk="1" hangingPunct="1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4. Человеческий капитал </a:t>
            </a:r>
            <a:r>
              <a:rPr lang="ru-RU" b="1"/>
              <a:t>– </a:t>
            </a:r>
            <a:r>
              <a:rPr lang="ru-RU"/>
              <a:t>денежная оценка, воплощенная в человеке способности приносить доход.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87450" y="2133600"/>
            <a:ext cx="360045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способности врожденные 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+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образование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+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приобретенная квалификация</a:t>
            </a:r>
          </a:p>
        </p:txBody>
      </p:sp>
      <p:sp>
        <p:nvSpPr>
          <p:cNvPr id="6148" name="AutoShape 6"/>
          <p:cNvSpPr>
            <a:spLocks/>
          </p:cNvSpPr>
          <p:nvPr/>
        </p:nvSpPr>
        <p:spPr bwMode="auto">
          <a:xfrm>
            <a:off x="827088" y="2133600"/>
            <a:ext cx="288925" cy="2160588"/>
          </a:xfrm>
          <a:prstGeom prst="leftBrace">
            <a:avLst>
              <a:gd name="adj1" fmla="val 623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468313" y="5084763"/>
            <a:ext cx="4032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вложения в образование – это инвестиции в человеческий капитал</a:t>
            </a:r>
          </a:p>
        </p:txBody>
      </p:sp>
      <p:cxnSp>
        <p:nvCxnSpPr>
          <p:cNvPr id="6150" name="AutoShape 9"/>
          <p:cNvCxnSpPr>
            <a:cxnSpLocks noChangeShapeType="1"/>
            <a:endCxn id="6148" idx="1"/>
          </p:cNvCxnSpPr>
          <p:nvPr/>
        </p:nvCxnSpPr>
        <p:spPr bwMode="auto">
          <a:xfrm rot="-5400000">
            <a:off x="-539750" y="4149726"/>
            <a:ext cx="2301875" cy="431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5076825" y="2349500"/>
            <a:ext cx="3671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в рынке труда (формирование заработной платы)</a:t>
            </a:r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5076825" y="1484313"/>
            <a:ext cx="11509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153" name="Picture 12" descr="мельн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68638"/>
            <a:ext cx="2665413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3" descr="nau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4581525"/>
            <a:ext cx="1395412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Спрос и предложение капитала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79388" y="2636838"/>
            <a:ext cx="20891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Фактор производства капитал</a:t>
            </a:r>
          </a:p>
          <a:p>
            <a:pPr eaLnBrk="1" hangingPunct="1">
              <a:spcBef>
                <a:spcPct val="50000"/>
              </a:spcBef>
            </a:pPr>
            <a:endParaRPr lang="ru-RU" sz="2000" b="1"/>
          </a:p>
          <a:p>
            <a:pPr eaLnBrk="1" hangingPunct="1">
              <a:spcBef>
                <a:spcPct val="50000"/>
              </a:spcBef>
            </a:pPr>
            <a:r>
              <a:rPr lang="ru-RU" sz="2000"/>
              <a:t>(предложение)</a:t>
            </a:r>
          </a:p>
          <a:p>
            <a:pPr eaLnBrk="1" hangingPunct="1">
              <a:spcBef>
                <a:spcPct val="50000"/>
              </a:spcBef>
            </a:pPr>
            <a:endParaRPr lang="ru-RU" sz="2000"/>
          </a:p>
          <a:p>
            <a:pPr eaLnBrk="1" hangingPunct="1">
              <a:spcBef>
                <a:spcPct val="50000"/>
              </a:spcBef>
            </a:pPr>
            <a:r>
              <a:rPr lang="ru-RU" sz="2000"/>
              <a:t>домохозяйства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/>
              <a:t>фермы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2411413" y="33575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339975" y="2636838"/>
            <a:ext cx="1728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i="1"/>
              <a:t>физическая форма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2411413" y="3429000"/>
            <a:ext cx="1728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i="1"/>
              <a:t>денежная форма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3924300" y="314166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рынок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5219700" y="335756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6372225" y="2708275"/>
            <a:ext cx="24479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/>
              <a:t>потребители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/>
              <a:t>формируют предприниматели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/>
              <a:t>(спрос)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772400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Величина капитала, предлагаемого на рынке, зависит от процентной ставки, выплачиваемой за пользование заемными ресурсами.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Чем она выше, тем активнее поступает капитал на рынок.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Единицей измерения капитала служит национальная валюта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748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/>
              <a:t>Противоречия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9750" y="1557338"/>
            <a:ext cx="21605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Увеличить текущее потребление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6011863" y="1628775"/>
            <a:ext cx="21605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Увеличить будущее потребление</a:t>
            </a:r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2627313" y="22050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1547813" y="2781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7092950" y="2781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2195513" y="37163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это требует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68313" y="494188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рост сбережений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5580063" y="494188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сокращение сбережений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71550" y="692150"/>
            <a:ext cx="76327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 предложении капитала на рынке действует механизм эффекта замены и эффекта дохода</a:t>
            </a:r>
          </a:p>
        </p:txBody>
      </p:sp>
      <p:grpSp>
        <p:nvGrpSpPr>
          <p:cNvPr id="10243" name="Group 13"/>
          <p:cNvGrpSpPr>
            <a:grpSpLocks/>
          </p:cNvGrpSpPr>
          <p:nvPr/>
        </p:nvGrpSpPr>
        <p:grpSpPr bwMode="auto">
          <a:xfrm>
            <a:off x="2555875" y="2349500"/>
            <a:ext cx="4176713" cy="3194050"/>
            <a:chOff x="1610" y="1797"/>
            <a:chExt cx="2631" cy="2012"/>
          </a:xfrm>
        </p:grpSpPr>
        <p:sp>
          <p:nvSpPr>
            <p:cNvPr id="10246" name="Line 3"/>
            <p:cNvSpPr>
              <a:spLocks noChangeShapeType="1"/>
            </p:cNvSpPr>
            <p:nvPr/>
          </p:nvSpPr>
          <p:spPr bwMode="auto">
            <a:xfrm flipV="1">
              <a:off x="1882" y="1797"/>
              <a:ext cx="0" cy="16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4"/>
            <p:cNvSpPr>
              <a:spLocks noChangeShapeType="1"/>
            </p:cNvSpPr>
            <p:nvPr/>
          </p:nvSpPr>
          <p:spPr bwMode="auto">
            <a:xfrm>
              <a:off x="1882" y="3475"/>
              <a:ext cx="20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5"/>
            <p:cNvSpPr>
              <a:spLocks/>
            </p:cNvSpPr>
            <p:nvPr/>
          </p:nvSpPr>
          <p:spPr bwMode="auto">
            <a:xfrm>
              <a:off x="2154" y="2251"/>
              <a:ext cx="1361" cy="1134"/>
            </a:xfrm>
            <a:custGeom>
              <a:avLst/>
              <a:gdLst>
                <a:gd name="T0" fmla="*/ 0 w 1882"/>
                <a:gd name="T1" fmla="*/ 0 h 1134"/>
                <a:gd name="T2" fmla="*/ 1588 w 1882"/>
                <a:gd name="T3" fmla="*/ 499 h 1134"/>
                <a:gd name="T4" fmla="*/ 1633 w 1882"/>
                <a:gd name="T5" fmla="*/ 816 h 1134"/>
                <a:gd name="T6" fmla="*/ 91 w 1882"/>
                <a:gd name="T7" fmla="*/ 1134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2"/>
                <a:gd name="T13" fmla="*/ 0 h 1134"/>
                <a:gd name="T14" fmla="*/ 1882 w 1882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2" h="1134">
                  <a:moveTo>
                    <a:pt x="0" y="0"/>
                  </a:moveTo>
                  <a:cubicBezTo>
                    <a:pt x="658" y="181"/>
                    <a:pt x="1316" y="363"/>
                    <a:pt x="1588" y="499"/>
                  </a:cubicBezTo>
                  <a:cubicBezTo>
                    <a:pt x="1860" y="635"/>
                    <a:pt x="1882" y="710"/>
                    <a:pt x="1633" y="816"/>
                  </a:cubicBezTo>
                  <a:cubicBezTo>
                    <a:pt x="1384" y="922"/>
                    <a:pt x="737" y="1028"/>
                    <a:pt x="91" y="11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1610" y="1797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i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3787" y="347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S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2064" y="197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K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2" name="Text Box 9"/>
            <p:cNvSpPr txBox="1">
              <a:spLocks noChangeArrowheads="1"/>
            </p:cNvSpPr>
            <p:nvPr/>
          </p:nvSpPr>
          <p:spPr bwMode="auto">
            <a:xfrm>
              <a:off x="2018" y="3158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N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1701" y="352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  <a:endParaRPr lang="ru-RU"/>
            </a:p>
          </p:txBody>
        </p:sp>
        <p:sp>
          <p:nvSpPr>
            <p:cNvPr id="10254" name="Oval 11"/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5" name="Text Box 12"/>
            <p:cNvSpPr txBox="1">
              <a:spLocks noChangeArrowheads="1"/>
            </p:cNvSpPr>
            <p:nvPr/>
          </p:nvSpPr>
          <p:spPr bwMode="auto">
            <a:xfrm>
              <a:off x="3470" y="279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M</a:t>
              </a:r>
              <a:endParaRPr lang="ru-RU">
                <a:latin typeface="Monotype Corsiva" pitchFamily="66" charset="0"/>
              </a:endParaRPr>
            </a:p>
          </p:txBody>
        </p:sp>
      </p:grp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755650" y="2781300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процентная ставка</a:t>
            </a:r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5867400" y="537368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сбережения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rth">
  <a:themeElements>
    <a:clrScheme name="Eart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arth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Ear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Presentation8</Template>
  <TotalTime>217</TotalTime>
  <Words>764</Words>
  <Application>Microsoft Office PowerPoint</Application>
  <PresentationFormat>Экран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Earth</vt:lpstr>
      <vt:lpstr>Слайд 1</vt:lpstr>
      <vt:lpstr>Слайд 2</vt:lpstr>
      <vt:lpstr>Слайд 3</vt:lpstr>
      <vt:lpstr>Слайд 4</vt:lpstr>
      <vt:lpstr>Слайд 5</vt:lpstr>
      <vt:lpstr>Спрос и предложение капитала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ПОЮ</dc:creator>
  <cp:lastModifiedBy>asus</cp:lastModifiedBy>
  <cp:revision>15</cp:revision>
  <dcterms:created xsi:type="dcterms:W3CDTF">2008-02-08T08:26:52Z</dcterms:created>
  <dcterms:modified xsi:type="dcterms:W3CDTF">2020-02-13T22:05:57Z</dcterms:modified>
</cp:coreProperties>
</file>