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5" r:id="rId12"/>
    <p:sldId id="276" r:id="rId13"/>
    <p:sldId id="268" r:id="rId14"/>
    <p:sldId id="269" r:id="rId15"/>
    <p:sldId id="278" r:id="rId16"/>
    <p:sldId id="279" r:id="rId17"/>
    <p:sldId id="267" r:id="rId18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28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28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28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28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28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128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128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128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128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7" autoAdjust="0"/>
    <p:restoredTop sz="94504" autoAdjust="0"/>
  </p:normalViewPr>
  <p:slideViewPr>
    <p:cSldViewPr>
      <p:cViewPr varScale="1">
        <p:scale>
          <a:sx n="65" d="100"/>
          <a:sy n="65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356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DAE938A-75A6-4B4F-999E-26AEC54F69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0CACAA-8C1B-4F10-AC14-F487930477F3}" type="slidenum">
              <a:rPr lang="ru-RU"/>
              <a:pPr/>
              <a:t>9</a:t>
            </a:fld>
            <a:endParaRPr lang="ru-RU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1600200"/>
            <a:ext cx="6858000" cy="1828800"/>
          </a:xfrm>
          <a:effectLst/>
        </p:spPr>
        <p:txBody>
          <a:bodyPr/>
          <a:lstStyle>
            <a:lvl1pPr>
              <a:defRPr/>
            </a:lvl1pPr>
          </a:lstStyle>
          <a:p>
            <a:r>
              <a:rPr lang="en-US"/>
              <a:t>Образец заголовка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886200"/>
            <a:ext cx="6400800" cy="1752600"/>
          </a:xfrm>
          <a:effectLst/>
        </p:spPr>
        <p:txBody>
          <a:bodyPr/>
          <a:lstStyle>
            <a:lvl1pPr marL="0" indent="0" algn="r">
              <a:buFont typeface="Wingdings" pitchFamily="2" charset="2"/>
              <a:buNone/>
              <a:defRPr sz="2800" i="1"/>
            </a:lvl1pPr>
          </a:lstStyle>
          <a:p>
            <a:r>
              <a:rPr lang="en-US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18892-3752-422A-BCAD-8F1D32A98E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E198B0-9B94-41C3-9926-DF306F2783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0DBB4-3B36-4803-B0CB-527F7308BE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43D860-1C70-46DA-B29B-E23AF733BF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2DCF9-B7B9-4802-82FA-2D4E17CF21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192805-45ED-4928-9262-40E0BD3154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7930E7-B1C0-473E-9325-68353F06CB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C4EC65-04AE-498E-8234-BC5AADF7D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60505-C2EC-468C-B5A3-004CF05769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C53DA-FE33-4072-A160-4F28C18666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F204AE-4A0F-4F33-B3AD-05FEE3AFDC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534C1-D706-4FE1-8EF3-293EEC6398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5399" dir="16200000" algn="ctr" rotWithShape="0">
              <a:srgbClr val="FFFFFF">
                <a:alpha val="75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заголовка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5399" dir="16200000" algn="ctr" rotWithShape="0">
              <a:srgbClr val="FFFFFF">
                <a:alpha val="75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fld id="{182118EC-1BC4-41E7-B718-899413A15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ahoma" pitchFamily="34" charset="0"/>
          <a:ea typeface="ＭＳ Ｐゴシック" pitchFamily="-128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ahoma" pitchFamily="34" charset="0"/>
          <a:ea typeface="ＭＳ Ｐゴシック" pitchFamily="-128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ahoma" pitchFamily="34" charset="0"/>
          <a:ea typeface="ＭＳ Ｐゴシック" pitchFamily="-128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ahoma" pitchFamily="34" charset="0"/>
          <a:ea typeface="ＭＳ Ｐゴシック" pitchFamily="-128" charset="-128"/>
        </a:defRPr>
      </a:lvl5pPr>
      <a:lvl6pPr marL="4572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ahoma" pitchFamily="34" charset="0"/>
          <a:ea typeface="ＭＳ Ｐゴシック" pitchFamily="-128" charset="-128"/>
        </a:defRPr>
      </a:lvl6pPr>
      <a:lvl7pPr marL="9144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ahoma" pitchFamily="34" charset="0"/>
          <a:ea typeface="ＭＳ Ｐゴシック" pitchFamily="-128" charset="-128"/>
        </a:defRPr>
      </a:lvl7pPr>
      <a:lvl8pPr marL="13716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ahoma" pitchFamily="34" charset="0"/>
          <a:ea typeface="ＭＳ Ｐゴシック" pitchFamily="-128" charset="-128"/>
        </a:defRPr>
      </a:lvl8pPr>
      <a:lvl9pPr marL="18288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ahoma" pitchFamily="34" charset="0"/>
          <a:ea typeface="ＭＳ Ｐゴシック" pitchFamily="-1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800040"/>
        </a:buClr>
        <a:buFont typeface="Wingdings" pitchFamily="2" charset="2"/>
        <a:buChar char="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800040"/>
        </a:buClr>
        <a:buFont typeface="Wingdings" pitchFamily="2" charset="2"/>
        <a:buChar char="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800040"/>
        </a:buClr>
        <a:buFont typeface="Wingdings" pitchFamily="2" charset="2"/>
        <a:buChar char="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800040"/>
        </a:buClr>
        <a:buFont typeface="Wingdings" pitchFamily="2" charset="2"/>
        <a:buChar char="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800040"/>
        </a:buClr>
        <a:buFont typeface="Wingdings" pitchFamily="2" charset="2"/>
        <a:buChar char="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800040"/>
        </a:buClr>
        <a:buFont typeface="Wingdings" pitchFamily="2" charset="2"/>
        <a:buChar char="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800040"/>
        </a:buClr>
        <a:buFont typeface="Wingdings" pitchFamily="2" charset="2"/>
        <a:buChar char="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800040"/>
        </a:buClr>
        <a:buFont typeface="Wingdings" pitchFamily="2" charset="2"/>
        <a:buChar char="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800040"/>
        </a:buClr>
        <a:buFont typeface="Wingdings" pitchFamily="2" charset="2"/>
        <a:buChar char="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/>
          <p:cNvSpPr>
            <a:spLocks noChangeArrowheads="1"/>
          </p:cNvSpPr>
          <p:nvPr/>
        </p:nvSpPr>
        <p:spPr bwMode="auto">
          <a:xfrm>
            <a:off x="228600" y="10128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ru-RU" sz="1800"/>
          </a:p>
        </p:txBody>
      </p:sp>
      <p:sp>
        <p:nvSpPr>
          <p:cNvPr id="2051" name="WordArt 7" descr="Бумажный пакет"/>
          <p:cNvSpPr>
            <a:spLocks noChangeArrowheads="1" noChangeShapeType="1" noTextEdit="1"/>
          </p:cNvSpPr>
          <p:nvPr/>
        </p:nvSpPr>
        <p:spPr bwMode="auto">
          <a:xfrm>
            <a:off x="1258888" y="1268413"/>
            <a:ext cx="6553200" cy="32591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РЫНОК</a:t>
            </a:r>
          </a:p>
          <a:p>
            <a:pPr algn="ctr"/>
            <a:r>
              <a:rPr lang="ru-RU" sz="36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КАПИТАЛА</a:t>
            </a:r>
          </a:p>
        </p:txBody>
      </p:sp>
      <p:pic>
        <p:nvPicPr>
          <p:cNvPr id="2052" name="Picture 8" descr="big-146010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476250"/>
            <a:ext cx="1714500" cy="249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Box 6"/>
          <p:cNvSpPr txBox="1">
            <a:spLocks noChangeArrowheads="1"/>
          </p:cNvSpPr>
          <p:nvPr/>
        </p:nvSpPr>
        <p:spPr bwMode="auto">
          <a:xfrm>
            <a:off x="4500563" y="5229225"/>
            <a:ext cx="432714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 err="1" smtClean="0"/>
              <a:t>Макаева</a:t>
            </a:r>
            <a:r>
              <a:rPr lang="ru-RU" dirty="0" smtClean="0"/>
              <a:t> Лиза </a:t>
            </a:r>
            <a:r>
              <a:rPr lang="ru-RU" dirty="0" err="1" smtClean="0"/>
              <a:t>Асланбековна</a:t>
            </a:r>
            <a:endParaRPr lang="ru-RU" dirty="0"/>
          </a:p>
          <a:p>
            <a:r>
              <a:rPr lang="ru-RU" dirty="0" smtClean="0"/>
              <a:t>у</a:t>
            </a:r>
            <a:r>
              <a:rPr lang="ru-RU" dirty="0" smtClean="0"/>
              <a:t>читель английского языка</a:t>
            </a:r>
          </a:p>
          <a:p>
            <a:r>
              <a:rPr lang="ru-RU" dirty="0" smtClean="0"/>
              <a:t>ГБОУ «Гимназия №12»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187450" y="260350"/>
            <a:ext cx="7345363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ru-RU" sz="3200"/>
              <a:t>Процентная ставка (процент)</a:t>
            </a:r>
          </a:p>
          <a:p>
            <a:pPr marL="342900" indent="-342900" algn="ctr">
              <a:spcBef>
                <a:spcPct val="50000"/>
              </a:spcBef>
            </a:pPr>
            <a:endParaRPr lang="ru-RU" sz="320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23850" y="1268413"/>
            <a:ext cx="9001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/>
              <a:t>Процент – это доход, который приносит капитал его владельцу.</a:t>
            </a:r>
          </a:p>
        </p:txBody>
      </p:sp>
      <p:graphicFrame>
        <p:nvGraphicFramePr>
          <p:cNvPr id="19517" name="Group 61"/>
          <p:cNvGraphicFramePr>
            <a:graphicFrameLocks noGrp="1"/>
          </p:cNvGraphicFramePr>
          <p:nvPr>
            <p:ph/>
          </p:nvPr>
        </p:nvGraphicFramePr>
        <p:xfrm>
          <a:off x="611188" y="1773238"/>
          <a:ext cx="3311525" cy="1041400"/>
        </p:xfrm>
        <a:graphic>
          <a:graphicData uri="http://schemas.openxmlformats.org/drawingml/2006/table">
            <a:tbl>
              <a:tblPr/>
              <a:tblGrid>
                <a:gridCol w="1079500"/>
                <a:gridCol w="576262"/>
                <a:gridCol w="503238"/>
                <a:gridCol w="1152525"/>
              </a:tblGrid>
              <a:tr h="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4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  <a:ea typeface="ＭＳ Ｐゴシック" pitchFamily="-128" charset="-128"/>
                        </a:rPr>
                        <a:t>i’ 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-128" charset="-128"/>
                        </a:rPr>
                        <a:t>=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ＭＳ Ｐゴシック" pitchFamily="-128" charset="-128"/>
                      </a:endParaRPr>
                    </a:p>
                  </a:txBody>
                  <a:tcPr marL="90000" marR="90000" marT="46800" marB="46800" anchor="ctr" anchorCtr="1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4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  <a:ea typeface="ＭＳ Ｐゴシック" pitchFamily="-128" charset="-128"/>
                        </a:rPr>
                        <a:t>i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  <a:ea typeface="ＭＳ Ｐゴシック" pitchFamily="-128" charset="-128"/>
                      </a:endParaRPr>
                    </a:p>
                  </a:txBody>
                  <a:tcPr marL="90000" marR="90000" marT="46800" marB="46800"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4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-128" charset="-128"/>
                        </a:rPr>
                        <a:t>*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ＭＳ Ｐゴシック" pitchFamily="-128" charset="-128"/>
                      </a:endParaRPr>
                    </a:p>
                  </a:txBody>
                  <a:tcPr marL="90000" marR="90000" marT="46800" marB="46800"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4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-128" charset="-128"/>
                        </a:rPr>
                        <a:t>100%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ＭＳ Ｐゴシック" pitchFamily="-128" charset="-128"/>
                      </a:endParaRPr>
                    </a:p>
                  </a:txBody>
                  <a:tcPr marL="90000" marR="90000" marT="46800" marB="46800" anchor="ctr" anchorCtr="1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4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-128" charset="-128"/>
                        </a:rPr>
                        <a:t>K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-128" charset="-128"/>
                      </a:endParaRPr>
                    </a:p>
                  </a:txBody>
                  <a:tcPr marL="90000" marR="90000" marT="46800" marB="46800" anchor="ctr" anchorCtr="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275" name="Text Box 62"/>
          <p:cNvSpPr txBox="1">
            <a:spLocks noChangeArrowheads="1"/>
          </p:cNvSpPr>
          <p:nvPr/>
        </p:nvSpPr>
        <p:spPr bwMode="auto">
          <a:xfrm>
            <a:off x="4427538" y="2060575"/>
            <a:ext cx="6192837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Monotype Corsiva" pitchFamily="66" charset="0"/>
              </a:rPr>
              <a:t>i ‘</a:t>
            </a:r>
            <a:r>
              <a:rPr lang="ru-RU" sz="2000">
                <a:latin typeface="Monotype Corsiva" pitchFamily="66" charset="0"/>
              </a:rPr>
              <a:t> </a:t>
            </a:r>
            <a:r>
              <a:rPr lang="en-US" sz="2000">
                <a:latin typeface="Monotype Corsiva" pitchFamily="66" charset="0"/>
              </a:rPr>
              <a:t>- </a:t>
            </a:r>
            <a:r>
              <a:rPr lang="ru-RU" sz="2000">
                <a:latin typeface="Monotype Corsiva" pitchFamily="66" charset="0"/>
              </a:rPr>
              <a:t>ставка процента – процентная ставка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Monotype Corsiva" pitchFamily="66" charset="0"/>
              </a:rPr>
              <a:t>i ‘</a:t>
            </a:r>
            <a:r>
              <a:rPr lang="ru-RU" sz="2000">
                <a:latin typeface="Monotype Corsiva" pitchFamily="66" charset="0"/>
              </a:rPr>
              <a:t> ↑ , если увеличивается спрос на капитал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Monotype Corsiva" pitchFamily="66" charset="0"/>
              </a:rPr>
              <a:t>i ‘</a:t>
            </a:r>
            <a:r>
              <a:rPr lang="ru-RU" sz="2000">
                <a:latin typeface="Monotype Corsiva" pitchFamily="66" charset="0"/>
              </a:rPr>
              <a:t> ↓ , если увеличивается предложение капитала</a:t>
            </a:r>
          </a:p>
        </p:txBody>
      </p:sp>
      <p:grpSp>
        <p:nvGrpSpPr>
          <p:cNvPr id="11276" name="Group 77"/>
          <p:cNvGrpSpPr>
            <a:grpSpLocks/>
          </p:cNvGrpSpPr>
          <p:nvPr/>
        </p:nvGrpSpPr>
        <p:grpSpPr bwMode="auto">
          <a:xfrm>
            <a:off x="0" y="3573463"/>
            <a:ext cx="4968875" cy="3000375"/>
            <a:chOff x="793" y="2251"/>
            <a:chExt cx="3130" cy="1890"/>
          </a:xfrm>
        </p:grpSpPr>
        <p:sp>
          <p:nvSpPr>
            <p:cNvPr id="11278" name="Line 63"/>
            <p:cNvSpPr>
              <a:spLocks noChangeShapeType="1"/>
            </p:cNvSpPr>
            <p:nvPr/>
          </p:nvSpPr>
          <p:spPr bwMode="auto">
            <a:xfrm flipV="1">
              <a:off x="1156" y="2387"/>
              <a:ext cx="0" cy="149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79" name="Line 64"/>
            <p:cNvSpPr>
              <a:spLocks noChangeShapeType="1"/>
            </p:cNvSpPr>
            <p:nvPr/>
          </p:nvSpPr>
          <p:spPr bwMode="auto">
            <a:xfrm flipV="1">
              <a:off x="1156" y="3884"/>
              <a:ext cx="163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0" name="Freeform 65"/>
            <p:cNvSpPr>
              <a:spLocks/>
            </p:cNvSpPr>
            <p:nvPr/>
          </p:nvSpPr>
          <p:spPr bwMode="auto">
            <a:xfrm>
              <a:off x="1292" y="2659"/>
              <a:ext cx="1460" cy="1043"/>
            </a:xfrm>
            <a:custGeom>
              <a:avLst/>
              <a:gdLst>
                <a:gd name="T0" fmla="*/ 0 w 1460"/>
                <a:gd name="T1" fmla="*/ 1043 h 1043"/>
                <a:gd name="T2" fmla="*/ 590 w 1460"/>
                <a:gd name="T3" fmla="*/ 816 h 1043"/>
                <a:gd name="T4" fmla="*/ 1316 w 1460"/>
                <a:gd name="T5" fmla="*/ 181 h 1043"/>
                <a:gd name="T6" fmla="*/ 1452 w 1460"/>
                <a:gd name="T7" fmla="*/ 0 h 10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60"/>
                <a:gd name="T13" fmla="*/ 0 h 1043"/>
                <a:gd name="T14" fmla="*/ 1460 w 1460"/>
                <a:gd name="T15" fmla="*/ 1043 h 10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60" h="1043">
                  <a:moveTo>
                    <a:pt x="0" y="1043"/>
                  </a:moveTo>
                  <a:cubicBezTo>
                    <a:pt x="185" y="1001"/>
                    <a:pt x="371" y="960"/>
                    <a:pt x="590" y="816"/>
                  </a:cubicBezTo>
                  <a:cubicBezTo>
                    <a:pt x="809" y="672"/>
                    <a:pt x="1172" y="317"/>
                    <a:pt x="1316" y="181"/>
                  </a:cubicBezTo>
                  <a:cubicBezTo>
                    <a:pt x="1460" y="45"/>
                    <a:pt x="1456" y="22"/>
                    <a:pt x="1452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1" name="Freeform 67"/>
            <p:cNvSpPr>
              <a:spLocks/>
            </p:cNvSpPr>
            <p:nvPr/>
          </p:nvSpPr>
          <p:spPr bwMode="auto">
            <a:xfrm>
              <a:off x="1519" y="2523"/>
              <a:ext cx="1225" cy="1089"/>
            </a:xfrm>
            <a:custGeom>
              <a:avLst/>
              <a:gdLst>
                <a:gd name="T0" fmla="*/ 22 w 1338"/>
                <a:gd name="T1" fmla="*/ 0 h 1134"/>
                <a:gd name="T2" fmla="*/ 68 w 1338"/>
                <a:gd name="T3" fmla="*/ 181 h 1134"/>
                <a:gd name="T4" fmla="*/ 430 w 1338"/>
                <a:gd name="T5" fmla="*/ 861 h 1134"/>
                <a:gd name="T6" fmla="*/ 1338 w 1338"/>
                <a:gd name="T7" fmla="*/ 1134 h 113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38"/>
                <a:gd name="T13" fmla="*/ 0 h 1134"/>
                <a:gd name="T14" fmla="*/ 1338 w 1338"/>
                <a:gd name="T15" fmla="*/ 1134 h 113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38" h="1134">
                  <a:moveTo>
                    <a:pt x="22" y="0"/>
                  </a:moveTo>
                  <a:cubicBezTo>
                    <a:pt x="11" y="19"/>
                    <a:pt x="0" y="38"/>
                    <a:pt x="68" y="181"/>
                  </a:cubicBezTo>
                  <a:cubicBezTo>
                    <a:pt x="136" y="324"/>
                    <a:pt x="218" y="702"/>
                    <a:pt x="430" y="861"/>
                  </a:cubicBezTo>
                  <a:cubicBezTo>
                    <a:pt x="642" y="1020"/>
                    <a:pt x="990" y="1077"/>
                    <a:pt x="1338" y="1134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2" name="Text Box 68"/>
            <p:cNvSpPr txBox="1">
              <a:spLocks noChangeArrowheads="1"/>
            </p:cNvSpPr>
            <p:nvPr/>
          </p:nvSpPr>
          <p:spPr bwMode="auto">
            <a:xfrm>
              <a:off x="793" y="2251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%</a:t>
              </a:r>
            </a:p>
          </p:txBody>
        </p:sp>
        <p:sp>
          <p:nvSpPr>
            <p:cNvPr id="11283" name="Text Box 69"/>
            <p:cNvSpPr txBox="1">
              <a:spLocks noChangeArrowheads="1"/>
            </p:cNvSpPr>
            <p:nvPr/>
          </p:nvSpPr>
          <p:spPr bwMode="auto">
            <a:xfrm>
              <a:off x="2562" y="3929"/>
              <a:ext cx="136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600"/>
                <a:t>ссудный капитал</a:t>
              </a:r>
            </a:p>
          </p:txBody>
        </p:sp>
        <p:sp>
          <p:nvSpPr>
            <p:cNvPr id="11284" name="Text Box 70"/>
            <p:cNvSpPr txBox="1">
              <a:spLocks noChangeArrowheads="1"/>
            </p:cNvSpPr>
            <p:nvPr/>
          </p:nvSpPr>
          <p:spPr bwMode="auto">
            <a:xfrm>
              <a:off x="2744" y="3430"/>
              <a:ext cx="3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</a:rPr>
                <a:t>D</a:t>
              </a:r>
              <a:endParaRPr lang="ru-RU">
                <a:latin typeface="Times New Roman" pitchFamily="18" charset="0"/>
              </a:endParaRPr>
            </a:p>
          </p:txBody>
        </p:sp>
        <p:sp>
          <p:nvSpPr>
            <p:cNvPr id="11285" name="Text Box 71"/>
            <p:cNvSpPr txBox="1">
              <a:spLocks noChangeArrowheads="1"/>
            </p:cNvSpPr>
            <p:nvPr/>
          </p:nvSpPr>
          <p:spPr bwMode="auto">
            <a:xfrm>
              <a:off x="2744" y="2523"/>
              <a:ext cx="3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</a:rPr>
                <a:t>S</a:t>
              </a:r>
              <a:endParaRPr lang="ru-RU">
                <a:latin typeface="Times New Roman" pitchFamily="18" charset="0"/>
              </a:endParaRPr>
            </a:p>
          </p:txBody>
        </p:sp>
        <p:sp>
          <p:nvSpPr>
            <p:cNvPr id="11286" name="Line 74"/>
            <p:cNvSpPr>
              <a:spLocks noChangeShapeType="1"/>
            </p:cNvSpPr>
            <p:nvPr/>
          </p:nvSpPr>
          <p:spPr bwMode="auto">
            <a:xfrm flipH="1">
              <a:off x="1156" y="3385"/>
              <a:ext cx="8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7" name="Line 75"/>
            <p:cNvSpPr>
              <a:spLocks noChangeShapeType="1"/>
            </p:cNvSpPr>
            <p:nvPr/>
          </p:nvSpPr>
          <p:spPr bwMode="auto">
            <a:xfrm>
              <a:off x="1973" y="3385"/>
              <a:ext cx="0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8" name="Oval 76"/>
            <p:cNvSpPr>
              <a:spLocks noChangeArrowheads="1"/>
            </p:cNvSpPr>
            <p:nvPr/>
          </p:nvSpPr>
          <p:spPr bwMode="auto">
            <a:xfrm>
              <a:off x="1927" y="3339"/>
              <a:ext cx="91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1277" name="Text Box 78"/>
          <p:cNvSpPr txBox="1">
            <a:spLocks noChangeArrowheads="1"/>
          </p:cNvSpPr>
          <p:nvPr/>
        </p:nvSpPr>
        <p:spPr bwMode="auto">
          <a:xfrm>
            <a:off x="5003800" y="4365625"/>
            <a:ext cx="31686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Процентная ставка – равновесная цена на рынке капитала.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323850" y="404813"/>
            <a:ext cx="84248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/>
              <a:t>Ставка процента</a:t>
            </a:r>
          </a:p>
        </p:txBody>
      </p:sp>
      <p:sp>
        <p:nvSpPr>
          <p:cNvPr id="12291" name="Line 5"/>
          <p:cNvSpPr>
            <a:spLocks noChangeShapeType="1"/>
          </p:cNvSpPr>
          <p:nvPr/>
        </p:nvSpPr>
        <p:spPr bwMode="auto">
          <a:xfrm flipH="1">
            <a:off x="2555875" y="1052513"/>
            <a:ext cx="7921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292" name="Line 6"/>
          <p:cNvSpPr>
            <a:spLocks noChangeShapeType="1"/>
          </p:cNvSpPr>
          <p:nvPr/>
        </p:nvSpPr>
        <p:spPr bwMode="auto">
          <a:xfrm>
            <a:off x="5795963" y="981075"/>
            <a:ext cx="6477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293" name="Text Box 7"/>
          <p:cNvSpPr txBox="1">
            <a:spLocks noChangeArrowheads="1"/>
          </p:cNvSpPr>
          <p:nvPr/>
        </p:nvSpPr>
        <p:spPr bwMode="auto">
          <a:xfrm>
            <a:off x="179388" y="1916113"/>
            <a:ext cx="3671887" cy="356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u="sng"/>
              <a:t>Номинальная</a:t>
            </a:r>
            <a:r>
              <a:rPr lang="ru-RU"/>
              <a:t> (</a:t>
            </a:r>
            <a:r>
              <a:rPr lang="en-US">
                <a:latin typeface="Monotype Corsiva" pitchFamily="66" charset="0"/>
              </a:rPr>
              <a:t>i’</a:t>
            </a:r>
            <a:r>
              <a:rPr lang="en-US" baseline="-25000">
                <a:latin typeface="Monotype Corsiva" pitchFamily="66" charset="0"/>
              </a:rPr>
              <a:t>n</a:t>
            </a:r>
            <a:r>
              <a:rPr lang="ru-RU">
                <a:latin typeface="Monotype Corsiva" pitchFamily="66" charset="0"/>
              </a:rPr>
              <a:t> </a:t>
            </a:r>
            <a:r>
              <a:rPr lang="ru-RU"/>
              <a:t>)</a:t>
            </a:r>
            <a:endParaRPr lang="en-US"/>
          </a:p>
          <a:p>
            <a:pPr>
              <a:spcBef>
                <a:spcPct val="50000"/>
              </a:spcBef>
            </a:pPr>
            <a:r>
              <a:rPr lang="en-US"/>
              <a:t>- </a:t>
            </a:r>
            <a:r>
              <a:rPr lang="ru-RU"/>
              <a:t>отношение суммы %, выраженной в рублях по их текущему курсу, к сумме приносящего этот процент капитала, выраженного в номинальном исчислении</a:t>
            </a:r>
          </a:p>
        </p:txBody>
      </p:sp>
      <p:sp>
        <p:nvSpPr>
          <p:cNvPr id="12294" name="Text Box 8"/>
          <p:cNvSpPr txBox="1">
            <a:spLocks noChangeArrowheads="1"/>
          </p:cNvSpPr>
          <p:nvPr/>
        </p:nvSpPr>
        <p:spPr bwMode="auto">
          <a:xfrm>
            <a:off x="4859338" y="1916113"/>
            <a:ext cx="4284662" cy="2465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u="sng"/>
              <a:t>Реальная</a:t>
            </a:r>
            <a:r>
              <a:rPr lang="ru-RU"/>
              <a:t> (</a:t>
            </a:r>
            <a:r>
              <a:rPr lang="en-US">
                <a:latin typeface="Monotype Corsiva" pitchFamily="66" charset="0"/>
              </a:rPr>
              <a:t>i’</a:t>
            </a:r>
            <a:r>
              <a:rPr lang="en-US" baseline="-25000">
                <a:latin typeface="Monotype Corsiva" pitchFamily="66" charset="0"/>
              </a:rPr>
              <a:t>r</a:t>
            </a:r>
            <a:r>
              <a:rPr lang="ru-RU"/>
              <a:t>)</a:t>
            </a:r>
            <a:endParaRPr lang="en-US"/>
          </a:p>
          <a:p>
            <a:pPr>
              <a:spcBef>
                <a:spcPct val="50000"/>
              </a:spcBef>
            </a:pPr>
            <a:r>
              <a:rPr lang="en-US"/>
              <a:t>- </a:t>
            </a:r>
            <a:r>
              <a:rPr lang="ru-RU"/>
              <a:t>процентная ставка с поправкой на обесценивание денег в следствие повышения общего уровня цен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3563938" y="1268413"/>
            <a:ext cx="1703387" cy="80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Monotype Corsiva" pitchFamily="66" charset="0"/>
              </a:rPr>
              <a:t>i’</a:t>
            </a:r>
            <a:r>
              <a:rPr lang="en-US" sz="2800" baseline="-25000">
                <a:latin typeface="Monotype Corsiva" pitchFamily="66" charset="0"/>
              </a:rPr>
              <a:t>r</a:t>
            </a:r>
            <a:r>
              <a:rPr lang="ru-RU" sz="2800" baseline="-25000">
                <a:latin typeface="Monotype Corsiva" pitchFamily="66" charset="0"/>
              </a:rPr>
              <a:t> </a:t>
            </a:r>
            <a:r>
              <a:rPr lang="ru-RU" sz="2800">
                <a:latin typeface="Monotype Corsiva" pitchFamily="66" charset="0"/>
              </a:rPr>
              <a:t> = </a:t>
            </a:r>
            <a:r>
              <a:rPr lang="en-US" sz="2800">
                <a:latin typeface="Monotype Corsiva" pitchFamily="66" charset="0"/>
              </a:rPr>
              <a:t>i’</a:t>
            </a:r>
            <a:r>
              <a:rPr lang="en-US" sz="2800" baseline="-25000">
                <a:latin typeface="Monotype Corsiva" pitchFamily="66" charset="0"/>
              </a:rPr>
              <a:t>n</a:t>
            </a:r>
            <a:r>
              <a:rPr lang="ru-RU" sz="2800" baseline="-25000">
                <a:latin typeface="Monotype Corsiva" pitchFamily="66" charset="0"/>
              </a:rPr>
              <a:t>  </a:t>
            </a:r>
            <a:r>
              <a:rPr lang="ru-RU" sz="2800">
                <a:latin typeface="Monotype Corsiva" pitchFamily="66" charset="0"/>
              </a:rPr>
              <a:t>- </a:t>
            </a:r>
            <a:r>
              <a:rPr lang="en-US" sz="2800">
                <a:latin typeface="Times New Roman" pitchFamily="18" charset="0"/>
              </a:rPr>
              <a:t>P’</a:t>
            </a:r>
            <a:endParaRPr lang="ru-RU" sz="2800" baseline="-25000">
              <a:latin typeface="Monotype Corsiva" pitchFamily="66" charset="0"/>
            </a:endParaRPr>
          </a:p>
          <a:p>
            <a:endParaRPr lang="ru-RU" sz="2800" baseline="-25000">
              <a:latin typeface="Monotype Corsiva" pitchFamily="66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5508625" y="1341438"/>
            <a:ext cx="29527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P’ – </a:t>
            </a:r>
            <a:r>
              <a:rPr lang="ru-RU"/>
              <a:t>темп прироста </a:t>
            </a:r>
          </a:p>
          <a:p>
            <a:r>
              <a:rPr lang="ru-RU"/>
              <a:t>общего уровня цен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116013" y="476250"/>
            <a:ext cx="77041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/>
              <a:t>Реальная ставка процента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619250" y="2781300"/>
            <a:ext cx="48974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/>
              <a:t>Если</a:t>
            </a:r>
            <a:r>
              <a:rPr lang="ru-RU" sz="2800" b="1"/>
              <a:t> </a:t>
            </a:r>
            <a:r>
              <a:rPr lang="en-US" sz="2800" b="1">
                <a:latin typeface="Monotype Corsiva" pitchFamily="66" charset="0"/>
              </a:rPr>
              <a:t>i’</a:t>
            </a:r>
            <a:r>
              <a:rPr lang="en-US" sz="2800" b="1" baseline="-25000">
                <a:latin typeface="Monotype Corsiva" pitchFamily="66" charset="0"/>
              </a:rPr>
              <a:t>n</a:t>
            </a:r>
            <a:r>
              <a:rPr lang="ru-RU" sz="2800" b="1" baseline="-25000">
                <a:latin typeface="Monotype Corsiva" pitchFamily="66" charset="0"/>
              </a:rPr>
              <a:t> </a:t>
            </a:r>
            <a:r>
              <a:rPr lang="en-US" sz="2800" b="1">
                <a:latin typeface="Monotype Corsiva" pitchFamily="66" charset="0"/>
              </a:rPr>
              <a:t>&gt;</a:t>
            </a:r>
            <a:r>
              <a:rPr lang="ru-RU" sz="2800" b="1">
                <a:latin typeface="Monotype Corsiva" pitchFamily="66" charset="0"/>
              </a:rPr>
              <a:t> </a:t>
            </a:r>
            <a:r>
              <a:rPr lang="en-US" sz="2800" b="1">
                <a:latin typeface="Monotype Corsiva" pitchFamily="66" charset="0"/>
              </a:rPr>
              <a:t> </a:t>
            </a:r>
            <a:r>
              <a:rPr lang="en-US" sz="2800" b="1">
                <a:latin typeface="Times New Roman" pitchFamily="18" charset="0"/>
              </a:rPr>
              <a:t>P’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en-US" sz="2800" b="1">
                <a:latin typeface="Monotype Corsiva" pitchFamily="66" charset="0"/>
              </a:rPr>
              <a:t>i’</a:t>
            </a:r>
            <a:r>
              <a:rPr lang="en-US" sz="2800" b="1" baseline="-25000">
                <a:latin typeface="Monotype Corsiva" pitchFamily="66" charset="0"/>
              </a:rPr>
              <a:t>r  </a:t>
            </a:r>
            <a:r>
              <a:rPr lang="ru-RU" sz="2800" b="1" baseline="-25000">
                <a:latin typeface="Monotype Corsiva" pitchFamily="66" charset="0"/>
              </a:rPr>
              <a:t>   </a:t>
            </a:r>
            <a:r>
              <a:rPr lang="ru-RU" sz="2800" b="1">
                <a:latin typeface="Monotype Corsiva" pitchFamily="66" charset="0"/>
              </a:rPr>
              <a:t>«</a:t>
            </a:r>
            <a:r>
              <a:rPr lang="ru-RU" sz="3600" b="1">
                <a:latin typeface="Monotype Corsiva" pitchFamily="66" charset="0"/>
              </a:rPr>
              <a:t>+</a:t>
            </a:r>
            <a:r>
              <a:rPr lang="ru-RU" sz="2800" b="1">
                <a:latin typeface="Monotype Corsiva" pitchFamily="66" charset="0"/>
              </a:rPr>
              <a:t>»</a:t>
            </a:r>
            <a:r>
              <a:rPr lang="ru-RU">
                <a:latin typeface="Monotype Corsiva" pitchFamily="66" charset="0"/>
              </a:rPr>
              <a:t>  </a:t>
            </a:r>
            <a:endParaRPr lang="en-US" baseline="-25000">
              <a:latin typeface="Monotype Corsiva" pitchFamily="66" charset="0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5219700" y="3357563"/>
            <a:ext cx="32416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/>
              <a:t>Экономически целесообразно хранить деньги в банке, вкладывать под %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692275" y="4797425"/>
            <a:ext cx="48974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/>
              <a:t>Если</a:t>
            </a:r>
            <a:r>
              <a:rPr lang="ru-RU" sz="2800" b="1"/>
              <a:t> </a:t>
            </a:r>
            <a:r>
              <a:rPr lang="en-US" sz="2800" b="1">
                <a:latin typeface="Monotype Corsiva" pitchFamily="66" charset="0"/>
              </a:rPr>
              <a:t>i’</a:t>
            </a:r>
            <a:r>
              <a:rPr lang="en-US" sz="2800" b="1" baseline="-25000">
                <a:latin typeface="Monotype Corsiva" pitchFamily="66" charset="0"/>
              </a:rPr>
              <a:t>n</a:t>
            </a:r>
            <a:r>
              <a:rPr lang="ru-RU" sz="2800" b="1" baseline="-25000">
                <a:latin typeface="Monotype Corsiva" pitchFamily="66" charset="0"/>
              </a:rPr>
              <a:t> </a:t>
            </a:r>
            <a:r>
              <a:rPr lang="en-US" sz="2800" b="1">
                <a:latin typeface="Monotype Corsiva" pitchFamily="66" charset="0"/>
              </a:rPr>
              <a:t>&lt;</a:t>
            </a:r>
            <a:r>
              <a:rPr lang="ru-RU" sz="2800" b="1">
                <a:latin typeface="Monotype Corsiva" pitchFamily="66" charset="0"/>
              </a:rPr>
              <a:t> </a:t>
            </a:r>
            <a:r>
              <a:rPr lang="en-US" sz="2800" b="1">
                <a:latin typeface="Monotype Corsiva" pitchFamily="66" charset="0"/>
              </a:rPr>
              <a:t> </a:t>
            </a:r>
            <a:r>
              <a:rPr lang="en-US" sz="2800" b="1">
                <a:latin typeface="Times New Roman" pitchFamily="18" charset="0"/>
              </a:rPr>
              <a:t>P’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en-US" sz="2800" b="1">
                <a:latin typeface="Monotype Corsiva" pitchFamily="66" charset="0"/>
              </a:rPr>
              <a:t>i’</a:t>
            </a:r>
            <a:r>
              <a:rPr lang="en-US" sz="2800" b="1" baseline="-25000">
                <a:latin typeface="Monotype Corsiva" pitchFamily="66" charset="0"/>
              </a:rPr>
              <a:t>r  </a:t>
            </a:r>
            <a:r>
              <a:rPr lang="ru-RU" sz="2800" b="1" baseline="-25000">
                <a:latin typeface="Monotype Corsiva" pitchFamily="66" charset="0"/>
              </a:rPr>
              <a:t>   </a:t>
            </a:r>
            <a:r>
              <a:rPr lang="ru-RU" sz="2800" b="1">
                <a:latin typeface="Monotype Corsiva" pitchFamily="66" charset="0"/>
              </a:rPr>
              <a:t>«</a:t>
            </a:r>
            <a:r>
              <a:rPr lang="ru-RU" sz="4400" b="1">
                <a:latin typeface="Monotype Corsiva" pitchFamily="66" charset="0"/>
              </a:rPr>
              <a:t>-</a:t>
            </a:r>
            <a:r>
              <a:rPr lang="ru-RU" sz="2800" b="1">
                <a:latin typeface="Monotype Corsiva" pitchFamily="66" charset="0"/>
              </a:rPr>
              <a:t>»</a:t>
            </a:r>
            <a:r>
              <a:rPr lang="ru-RU">
                <a:latin typeface="Monotype Corsiva" pitchFamily="66" charset="0"/>
              </a:rPr>
              <a:t>  </a:t>
            </a:r>
            <a:endParaRPr lang="en-US" baseline="-25000">
              <a:latin typeface="Monotype Corsiva" pitchFamily="66" charset="0"/>
            </a:endParaRP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5364163" y="5516563"/>
            <a:ext cx="32416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/>
              <a:t>Лучше тратить, т.к. деньги обесцениваются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50825" y="333375"/>
            <a:ext cx="8893175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Укажите, какие из следующих утверждений являются правильными, а какие – ошибочными:</a:t>
            </a:r>
          </a:p>
          <a:p>
            <a:pPr>
              <a:spcBef>
                <a:spcPct val="50000"/>
              </a:spcBef>
            </a:pPr>
            <a:endParaRPr lang="ru-RU" b="1"/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0" y="1341438"/>
            <a:ext cx="9144000" cy="415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800"/>
              <a:t>Если номинальная процентная ставка равна 10 %, а темп прироста цен – 5 %, то реальная ставка – 5 %.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800"/>
              <a:t>Рост реальной процентной ставки приведет к росту спроса на заемные средства. 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800"/>
              <a:t>Процент – это сумма денег, которые кредитор выплачивает заемщику.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endParaRPr lang="ru-RU" sz="2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50825" y="333375"/>
            <a:ext cx="8893175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Укажите, какие из следующих утверждений являются правильными, а какие – ошибочными:</a:t>
            </a:r>
          </a:p>
          <a:p>
            <a:pPr>
              <a:spcBef>
                <a:spcPct val="50000"/>
              </a:spcBef>
            </a:pPr>
            <a:endParaRPr lang="ru-RU" b="1"/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0" y="1341438"/>
            <a:ext cx="9144000" cy="393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8013" indent="-342900">
              <a:spcBef>
                <a:spcPct val="50000"/>
              </a:spcBef>
              <a:buFontTx/>
              <a:buAutoNum type="arabicPeriod"/>
            </a:pPr>
            <a:r>
              <a:rPr lang="ru-RU" sz="2800"/>
              <a:t>Если номинальная процентная ставка равна 5 %, а темп прироста цен составляет 3 %, то реальная процентная ставка равна:</a:t>
            </a:r>
          </a:p>
          <a:p>
            <a:pPr marL="608013" indent="-342900">
              <a:spcBef>
                <a:spcPct val="50000"/>
              </a:spcBef>
            </a:pPr>
            <a:r>
              <a:rPr lang="ru-RU" sz="2800"/>
              <a:t>			а) 8%</a:t>
            </a:r>
          </a:p>
          <a:p>
            <a:pPr marL="608013" indent="-342900">
              <a:spcBef>
                <a:spcPct val="50000"/>
              </a:spcBef>
            </a:pPr>
            <a:r>
              <a:rPr lang="ru-RU" sz="2800"/>
              <a:t>			б) 1,5%</a:t>
            </a:r>
          </a:p>
          <a:p>
            <a:pPr marL="608013" indent="-342900">
              <a:spcBef>
                <a:spcPct val="50000"/>
              </a:spcBef>
            </a:pPr>
            <a:r>
              <a:rPr lang="ru-RU" sz="2800"/>
              <a:t>			в) -2%</a:t>
            </a:r>
          </a:p>
          <a:p>
            <a:pPr marL="608013" indent="-342900">
              <a:spcBef>
                <a:spcPct val="50000"/>
              </a:spcBef>
            </a:pPr>
            <a:r>
              <a:rPr lang="ru-RU" sz="2800"/>
              <a:t>			г) 2%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250825" y="333375"/>
            <a:ext cx="8893175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Укажите, какие из следующих утверждений являются правильными, а какие – ошибочными:</a:t>
            </a:r>
          </a:p>
          <a:p>
            <a:pPr>
              <a:spcBef>
                <a:spcPct val="50000"/>
              </a:spcBef>
            </a:pPr>
            <a:endParaRPr lang="ru-RU" b="1"/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0" y="1341438"/>
            <a:ext cx="9144000" cy="329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8013" indent="-342900">
              <a:spcBef>
                <a:spcPct val="50000"/>
              </a:spcBef>
              <a:buFontTx/>
              <a:buAutoNum type="arabicPeriod"/>
            </a:pPr>
            <a:r>
              <a:rPr lang="ru-RU" sz="2800"/>
              <a:t>Если процентная ставка составляет 10%, а норма прибыли на предприятии, которое планирует построить фирма, оценивается в 5 %, то:</a:t>
            </a:r>
          </a:p>
          <a:p>
            <a:pPr marL="608013" indent="-342900">
              <a:spcBef>
                <a:spcPct val="50000"/>
              </a:spcBef>
            </a:pPr>
            <a:r>
              <a:rPr lang="ru-RU" sz="2800"/>
              <a:t>а) фирма будет строить предприятие;</a:t>
            </a:r>
          </a:p>
          <a:p>
            <a:pPr marL="608013" indent="-342900">
              <a:spcBef>
                <a:spcPct val="50000"/>
              </a:spcBef>
            </a:pPr>
            <a:r>
              <a:rPr lang="ru-RU" sz="2800"/>
              <a:t>б) фирма откажется от строительства;</a:t>
            </a:r>
          </a:p>
          <a:p>
            <a:pPr marL="608013" indent="-342900">
              <a:spcBef>
                <a:spcPct val="50000"/>
              </a:spcBef>
            </a:pPr>
            <a:r>
              <a:rPr lang="ru-RU" sz="2800"/>
              <a:t>в) данных для ответа на вопрос недостаточно.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250825" y="333375"/>
            <a:ext cx="8893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/>
              <a:t>ЗАДАЧА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0" y="1989138"/>
            <a:ext cx="9144000" cy="222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90500" lvl="1">
              <a:spcBef>
                <a:spcPct val="50000"/>
              </a:spcBef>
            </a:pPr>
            <a:r>
              <a:rPr lang="ru-RU" sz="2800"/>
              <a:t>В банк помещена на год сумма 5 тыс. р. По истечении года клиент получает в банке 7 тыс. р. Цены в течение года выросли на 50%. Определить процентный доход, номинальную и реальную процентную ставку.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79388" y="1052513"/>
            <a:ext cx="3384550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000"/>
              <a:t>Человеческий капитал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000"/>
              <a:t>Реальная процентная ставка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000"/>
              <a:t>Процент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000"/>
              <a:t>Основной капитал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000"/>
              <a:t>Реальный капитал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000"/>
              <a:t>Оборотный капитал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000"/>
              <a:t>Номинальная процентная ставка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3563938" y="188913"/>
            <a:ext cx="5580062" cy="723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8288" indent="-268288">
              <a:spcBef>
                <a:spcPct val="50000"/>
              </a:spcBef>
            </a:pPr>
            <a:r>
              <a:rPr lang="ru-RU" sz="1800"/>
              <a:t>а) Отношение суммы номинального процента к величине капитала, приносящего этот процент, в номинальном выражении;</a:t>
            </a:r>
          </a:p>
          <a:p>
            <a:pPr marL="268288" indent="-268288">
              <a:spcBef>
                <a:spcPct val="50000"/>
              </a:spcBef>
            </a:pPr>
            <a:r>
              <a:rPr lang="ru-RU" sz="1800"/>
              <a:t>б) способности человека приносить доход, выраженные в денежной форме;</a:t>
            </a:r>
          </a:p>
          <a:p>
            <a:pPr marL="268288" indent="-268288">
              <a:spcBef>
                <a:spcPct val="50000"/>
              </a:spcBef>
            </a:pPr>
            <a:r>
              <a:rPr lang="ru-RU" sz="1800"/>
              <a:t>в) цена, уплачиваемая собственниками капитала за использование их заемных средств в течение определенного периода;</a:t>
            </a:r>
          </a:p>
          <a:p>
            <a:pPr marL="268288" indent="-268288">
              <a:spcBef>
                <a:spcPct val="50000"/>
              </a:spcBef>
            </a:pPr>
            <a:r>
              <a:rPr lang="ru-RU" sz="1800"/>
              <a:t>г) показатель процентной ставки, равный разности между номинальной процентной ставкой и темпом пророста общего уровня цен;</a:t>
            </a:r>
          </a:p>
          <a:p>
            <a:pPr marL="268288" indent="-268288">
              <a:spcBef>
                <a:spcPct val="50000"/>
              </a:spcBef>
            </a:pPr>
            <a:r>
              <a:rPr lang="ru-RU" sz="1800"/>
              <a:t>д) средства производства, единовременно потребляемые в производстве и превращенные в готовую продукцию;</a:t>
            </a:r>
          </a:p>
          <a:p>
            <a:pPr marL="268288" indent="-268288">
              <a:spcBef>
                <a:spcPct val="50000"/>
              </a:spcBef>
            </a:pPr>
            <a:r>
              <a:rPr lang="ru-RU" sz="1800"/>
              <a:t>е) средства производства, которые служат в течение длительного срока и постепенно изнашиваются в производстве, не изменяя своей натуральной формы;</a:t>
            </a:r>
          </a:p>
          <a:p>
            <a:pPr marL="268288" indent="-268288">
              <a:spcBef>
                <a:spcPct val="50000"/>
              </a:spcBef>
            </a:pPr>
            <a:r>
              <a:rPr lang="ru-RU" sz="1800"/>
              <a:t>ж) произведенные ресурсы, используемые в производстве товаров и услуг</a:t>
            </a:r>
          </a:p>
          <a:p>
            <a:pPr marL="268288" indent="-268288">
              <a:spcBef>
                <a:spcPct val="50000"/>
              </a:spcBef>
            </a:pPr>
            <a:endParaRPr lang="ru-RU" sz="1800"/>
          </a:p>
          <a:p>
            <a:pPr marL="268288" indent="-268288">
              <a:spcBef>
                <a:spcPct val="50000"/>
              </a:spcBef>
            </a:pPr>
            <a:endParaRPr lang="ru-RU"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468313" y="333375"/>
            <a:ext cx="842486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sz="2800">
                <a:latin typeface="Times New Roman" pitchFamily="18" charset="0"/>
              </a:rPr>
              <a:t>В экономической теории термин «капитал» применяется в нескольких значениях:</a:t>
            </a: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0" y="2852738"/>
            <a:ext cx="3348038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1800" b="1" i="1"/>
              <a:t>как фактор производства</a:t>
            </a:r>
          </a:p>
          <a:p>
            <a:pPr eaLnBrk="1" hangingPunct="1">
              <a:spcBef>
                <a:spcPct val="50000"/>
              </a:spcBef>
            </a:pPr>
            <a:endParaRPr lang="ru-RU" sz="1800"/>
          </a:p>
          <a:p>
            <a:pPr algn="ctr" eaLnBrk="1" hangingPunct="1">
              <a:spcBef>
                <a:spcPct val="50000"/>
              </a:spcBef>
            </a:pPr>
            <a:r>
              <a:rPr lang="ru-RU" sz="1800"/>
              <a:t>(вторичный)</a:t>
            </a:r>
          </a:p>
          <a:p>
            <a:pPr eaLnBrk="1" hangingPunct="1">
              <a:spcBef>
                <a:spcPct val="50000"/>
              </a:spcBef>
            </a:pPr>
            <a:endParaRPr lang="ru-RU" sz="1800"/>
          </a:p>
          <a:p>
            <a:pPr eaLnBrk="1" hangingPunct="1">
              <a:spcBef>
                <a:spcPct val="50000"/>
              </a:spcBef>
            </a:pPr>
            <a:r>
              <a:rPr lang="ru-RU" sz="1800"/>
              <a:t>уже продукт человеческой деятельности</a:t>
            </a:r>
          </a:p>
        </p:txBody>
      </p:sp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3276600" y="3141663"/>
            <a:ext cx="3240088" cy="187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1800" b="1" i="1"/>
              <a:t>как приложение капитала к определенной сфере:</a:t>
            </a:r>
          </a:p>
          <a:p>
            <a:pPr eaLnBrk="1" hangingPunct="1">
              <a:spcBef>
                <a:spcPct val="50000"/>
              </a:spcBef>
            </a:pPr>
            <a:endParaRPr lang="ru-RU" sz="1800" b="1" i="1"/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Ø"/>
            </a:pPr>
            <a:r>
              <a:rPr lang="ru-RU" sz="1800"/>
              <a:t> Финансовый капитал;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Ø"/>
            </a:pPr>
            <a:r>
              <a:rPr lang="ru-RU" sz="1800"/>
              <a:t> человеческий капитал.</a:t>
            </a:r>
          </a:p>
        </p:txBody>
      </p:sp>
      <p:sp>
        <p:nvSpPr>
          <p:cNvPr id="3077" name="Line 7"/>
          <p:cNvSpPr>
            <a:spLocks noChangeShapeType="1"/>
          </p:cNvSpPr>
          <p:nvPr/>
        </p:nvSpPr>
        <p:spPr bwMode="auto">
          <a:xfrm flipV="1">
            <a:off x="1547813" y="4005263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078" name="Text Box 8"/>
          <p:cNvSpPr txBox="1">
            <a:spLocks noChangeArrowheads="1"/>
          </p:cNvSpPr>
          <p:nvPr/>
        </p:nvSpPr>
        <p:spPr bwMode="auto">
          <a:xfrm>
            <a:off x="6551613" y="2781300"/>
            <a:ext cx="2592387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1800" b="1" i="1"/>
              <a:t>как система отношений наемного труда – капитализм</a:t>
            </a:r>
            <a:r>
              <a:rPr lang="ru-RU" sz="1800"/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ru-RU" sz="1800"/>
              <a:t>(К. Маркс)</a:t>
            </a:r>
          </a:p>
        </p:txBody>
      </p:sp>
      <p:sp>
        <p:nvSpPr>
          <p:cNvPr id="3079" name="Line 10"/>
          <p:cNvSpPr>
            <a:spLocks noChangeShapeType="1"/>
          </p:cNvSpPr>
          <p:nvPr/>
        </p:nvSpPr>
        <p:spPr bwMode="auto">
          <a:xfrm flipH="1">
            <a:off x="1692275" y="1412875"/>
            <a:ext cx="719138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080" name="Line 11"/>
          <p:cNvSpPr>
            <a:spLocks noChangeShapeType="1"/>
          </p:cNvSpPr>
          <p:nvPr/>
        </p:nvSpPr>
        <p:spPr bwMode="auto">
          <a:xfrm>
            <a:off x="4572000" y="1268413"/>
            <a:ext cx="0" cy="187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081" name="Line 12"/>
          <p:cNvSpPr>
            <a:spLocks noChangeShapeType="1"/>
          </p:cNvSpPr>
          <p:nvPr/>
        </p:nvSpPr>
        <p:spPr bwMode="auto">
          <a:xfrm>
            <a:off x="6948488" y="1268413"/>
            <a:ext cx="792162" cy="1439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pic>
        <p:nvPicPr>
          <p:cNvPr id="3082" name="Picture 13" descr="210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7763" y="4365625"/>
            <a:ext cx="2797175" cy="228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107950" y="0"/>
            <a:ext cx="9036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sz="3600">
                <a:latin typeface="Times New Roman" pitchFamily="18" charset="0"/>
              </a:rPr>
              <a:t>Виды капитала, как фактора производства</a:t>
            </a: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179388" y="836613"/>
            <a:ext cx="8640762" cy="210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50000"/>
              </a:spcBef>
              <a:buFontTx/>
              <a:buAutoNum type="arabicPeriod"/>
            </a:pPr>
            <a:r>
              <a:rPr lang="ru-RU" b="1">
                <a:solidFill>
                  <a:srgbClr val="0000FF"/>
                </a:solidFill>
              </a:rPr>
              <a:t>Реальный капитал</a:t>
            </a:r>
            <a:r>
              <a:rPr lang="ru-RU"/>
              <a:t> – произведенные ресурсы, используемые в процессе производства товаров и услуг (в виде средств производства или инвестиционных товаров)</a:t>
            </a:r>
          </a:p>
          <a:p>
            <a:pPr marL="342900" indent="-342900"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4100" name="Line 6"/>
          <p:cNvSpPr>
            <a:spLocks noChangeShapeType="1"/>
          </p:cNvSpPr>
          <p:nvPr/>
        </p:nvSpPr>
        <p:spPr bwMode="auto">
          <a:xfrm flipH="1">
            <a:off x="1331913" y="2420938"/>
            <a:ext cx="2889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01" name="Line 7"/>
          <p:cNvSpPr>
            <a:spLocks noChangeShapeType="1"/>
          </p:cNvSpPr>
          <p:nvPr/>
        </p:nvSpPr>
        <p:spPr bwMode="auto">
          <a:xfrm flipH="1">
            <a:off x="4284663" y="2349500"/>
            <a:ext cx="1587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02" name="Line 8"/>
          <p:cNvSpPr>
            <a:spLocks noChangeShapeType="1"/>
          </p:cNvSpPr>
          <p:nvPr/>
        </p:nvSpPr>
        <p:spPr bwMode="auto">
          <a:xfrm>
            <a:off x="6948488" y="2276475"/>
            <a:ext cx="287337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03" name="Text Box 9"/>
          <p:cNvSpPr txBox="1">
            <a:spLocks noChangeArrowheads="1"/>
          </p:cNvSpPr>
          <p:nvPr/>
        </p:nvSpPr>
        <p:spPr bwMode="auto">
          <a:xfrm>
            <a:off x="250825" y="3213100"/>
            <a:ext cx="2592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1800"/>
              <a:t>здания и сооружения</a:t>
            </a:r>
          </a:p>
        </p:txBody>
      </p:sp>
      <p:sp>
        <p:nvSpPr>
          <p:cNvPr id="4104" name="Text Box 10"/>
          <p:cNvSpPr txBox="1">
            <a:spLocks noChangeArrowheads="1"/>
          </p:cNvSpPr>
          <p:nvPr/>
        </p:nvSpPr>
        <p:spPr bwMode="auto">
          <a:xfrm>
            <a:off x="3132138" y="3141663"/>
            <a:ext cx="2736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1800"/>
              <a:t>станки, машины, оборудование</a:t>
            </a:r>
          </a:p>
        </p:txBody>
      </p:sp>
      <p:sp>
        <p:nvSpPr>
          <p:cNvPr id="4105" name="Text Box 11"/>
          <p:cNvSpPr txBox="1">
            <a:spLocks noChangeArrowheads="1"/>
          </p:cNvSpPr>
          <p:nvPr/>
        </p:nvSpPr>
        <p:spPr bwMode="auto">
          <a:xfrm>
            <a:off x="6300788" y="2997200"/>
            <a:ext cx="2305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1800"/>
              <a:t>сырье и материалы</a:t>
            </a:r>
          </a:p>
        </p:txBody>
      </p:sp>
      <p:sp>
        <p:nvSpPr>
          <p:cNvPr id="4106" name="Text Box 12"/>
          <p:cNvSpPr txBox="1">
            <a:spLocks noChangeArrowheads="1"/>
          </p:cNvSpPr>
          <p:nvPr/>
        </p:nvSpPr>
        <p:spPr bwMode="auto">
          <a:xfrm>
            <a:off x="250825" y="5157788"/>
            <a:ext cx="83534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sz="1800"/>
              <a:t>отличия</a:t>
            </a:r>
          </a:p>
        </p:txBody>
      </p:sp>
      <p:sp>
        <p:nvSpPr>
          <p:cNvPr id="4107" name="Line 13"/>
          <p:cNvSpPr>
            <a:spLocks noChangeShapeType="1"/>
          </p:cNvSpPr>
          <p:nvPr/>
        </p:nvSpPr>
        <p:spPr bwMode="auto">
          <a:xfrm>
            <a:off x="5076825" y="5300663"/>
            <a:ext cx="3095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08" name="Line 14"/>
          <p:cNvSpPr>
            <a:spLocks noChangeShapeType="1"/>
          </p:cNvSpPr>
          <p:nvPr/>
        </p:nvSpPr>
        <p:spPr bwMode="auto">
          <a:xfrm flipH="1">
            <a:off x="1116013" y="5300663"/>
            <a:ext cx="2482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09" name="Text Box 15"/>
          <p:cNvSpPr txBox="1">
            <a:spLocks noChangeArrowheads="1"/>
          </p:cNvSpPr>
          <p:nvPr/>
        </p:nvSpPr>
        <p:spPr bwMode="auto">
          <a:xfrm>
            <a:off x="1619250" y="5589588"/>
            <a:ext cx="6481763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50000"/>
              </a:spcBef>
              <a:buFontTx/>
              <a:buAutoNum type="arabicPeriod"/>
            </a:pPr>
            <a:r>
              <a:rPr lang="ru-RU" sz="1800"/>
              <a:t>степень долговечности</a:t>
            </a:r>
          </a:p>
          <a:p>
            <a:pPr marL="342900" indent="-342900" eaLnBrk="1" hangingPunct="1">
              <a:spcBef>
                <a:spcPct val="50000"/>
              </a:spcBef>
              <a:buFontTx/>
              <a:buAutoNum type="arabicPeriod"/>
            </a:pPr>
            <a:r>
              <a:rPr lang="ru-RU" sz="1800"/>
              <a:t>приобретение требует денежных средств</a:t>
            </a:r>
          </a:p>
        </p:txBody>
      </p:sp>
      <p:pic>
        <p:nvPicPr>
          <p:cNvPr id="4110" name="Picture 16" descr="kapital_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4005263"/>
            <a:ext cx="1200150" cy="896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1" name="Picture 17" descr="118457104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31913" y="4005263"/>
            <a:ext cx="1296987" cy="973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2" name="Picture 19" descr="pic_54408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87675" y="3860800"/>
            <a:ext cx="1154113" cy="115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3" name="Picture 20" descr="yral_690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4663" y="3933825"/>
            <a:ext cx="1439862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4" name="Picture 21" descr="118370630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27763" y="3429000"/>
            <a:ext cx="100965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5" name="Picture 22" descr="u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380288" y="3429000"/>
            <a:ext cx="1057275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6" name="Picture 24" descr="image_big_426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804025" y="4365625"/>
            <a:ext cx="1309688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395288" y="908050"/>
            <a:ext cx="8497887" cy="286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5113" indent="-176213" eaLnBrk="1" hangingPunct="1">
              <a:spcBef>
                <a:spcPct val="50000"/>
              </a:spcBef>
            </a:pPr>
            <a:r>
              <a:rPr lang="ru-RU" b="1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ru-RU" sz="2800" b="1">
                <a:solidFill>
                  <a:srgbClr val="0000FF"/>
                </a:solidFill>
                <a:latin typeface="Times New Roman" pitchFamily="18" charset="0"/>
              </a:rPr>
              <a:t>. Оборотный капитал</a:t>
            </a:r>
            <a:r>
              <a:rPr lang="ru-RU" sz="280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ru-RU" sz="2800">
                <a:latin typeface="Times New Roman" pitchFamily="18" charset="0"/>
              </a:rPr>
              <a:t>– средства производства, которые единовременно потребляются в производственном процессе, изменяя при этом свою натуральную форму и превращаясь в готовую продукцию</a:t>
            </a:r>
          </a:p>
          <a:p>
            <a:pPr marL="265113" indent="-176213" eaLnBrk="1" hangingPunct="1">
              <a:spcBef>
                <a:spcPct val="50000"/>
              </a:spcBef>
            </a:pPr>
            <a:endParaRPr lang="ru-RU" sz="28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539750" y="3789363"/>
            <a:ext cx="77771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2800" b="1">
                <a:solidFill>
                  <a:srgbClr val="0000FF"/>
                </a:solidFill>
              </a:rPr>
              <a:t>3. Денежный капитал </a:t>
            </a:r>
            <a:r>
              <a:rPr lang="ru-RU" sz="2800" b="1"/>
              <a:t>-</a:t>
            </a:r>
            <a:r>
              <a:rPr lang="ru-RU" sz="2800" b="1">
                <a:solidFill>
                  <a:srgbClr val="0000FF"/>
                </a:solidFill>
              </a:rPr>
              <a:t> </a:t>
            </a:r>
            <a:r>
              <a:rPr lang="ru-RU" sz="2800"/>
              <a:t>денежная средства для приобретения реального капитала.</a:t>
            </a:r>
            <a:endParaRPr lang="ru-RU" sz="2800" b="1">
              <a:solidFill>
                <a:srgbClr val="0000FF"/>
              </a:solidFill>
            </a:endParaRPr>
          </a:p>
        </p:txBody>
      </p:sp>
      <p:pic>
        <p:nvPicPr>
          <p:cNvPr id="5124" name="Picture 6" descr="fu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5513" y="4797425"/>
            <a:ext cx="4895850" cy="190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23850" y="620713"/>
            <a:ext cx="8820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3538" indent="-363538" eaLnBrk="1" hangingPunct="1">
              <a:spcBef>
                <a:spcPct val="50000"/>
              </a:spcBef>
            </a:pPr>
            <a:r>
              <a:rPr lang="ru-RU" b="1">
                <a:solidFill>
                  <a:srgbClr val="0000FF"/>
                </a:solidFill>
              </a:rPr>
              <a:t>4. Человеческий капитал </a:t>
            </a:r>
            <a:r>
              <a:rPr lang="ru-RU" b="1"/>
              <a:t>– </a:t>
            </a:r>
            <a:r>
              <a:rPr lang="ru-RU"/>
              <a:t>денежная оценка, воплощенная в человеке способности приносить доход.</a:t>
            </a:r>
            <a:endParaRPr lang="ru-RU">
              <a:solidFill>
                <a:srgbClr val="0000FF"/>
              </a:solidFill>
            </a:endParaRP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1187450" y="2133600"/>
            <a:ext cx="3600450" cy="201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1800"/>
              <a:t>способности врожденные </a:t>
            </a:r>
          </a:p>
          <a:p>
            <a:pPr eaLnBrk="1" hangingPunct="1">
              <a:spcBef>
                <a:spcPct val="50000"/>
              </a:spcBef>
            </a:pPr>
            <a:r>
              <a:rPr lang="ru-RU" sz="1800"/>
              <a:t>+</a:t>
            </a:r>
          </a:p>
          <a:p>
            <a:pPr eaLnBrk="1" hangingPunct="1">
              <a:spcBef>
                <a:spcPct val="50000"/>
              </a:spcBef>
            </a:pPr>
            <a:r>
              <a:rPr lang="ru-RU" sz="1800"/>
              <a:t>образование</a:t>
            </a:r>
          </a:p>
          <a:p>
            <a:pPr eaLnBrk="1" hangingPunct="1">
              <a:spcBef>
                <a:spcPct val="50000"/>
              </a:spcBef>
            </a:pPr>
            <a:r>
              <a:rPr lang="ru-RU" sz="1800"/>
              <a:t>+</a:t>
            </a:r>
          </a:p>
          <a:p>
            <a:pPr eaLnBrk="1" hangingPunct="1">
              <a:spcBef>
                <a:spcPct val="50000"/>
              </a:spcBef>
            </a:pPr>
            <a:r>
              <a:rPr lang="ru-RU" sz="1800"/>
              <a:t>приобретенная квалификация</a:t>
            </a:r>
          </a:p>
        </p:txBody>
      </p:sp>
      <p:sp>
        <p:nvSpPr>
          <p:cNvPr id="6148" name="AutoShape 6"/>
          <p:cNvSpPr>
            <a:spLocks/>
          </p:cNvSpPr>
          <p:nvPr/>
        </p:nvSpPr>
        <p:spPr bwMode="auto">
          <a:xfrm>
            <a:off x="827088" y="2133600"/>
            <a:ext cx="288925" cy="2160588"/>
          </a:xfrm>
          <a:prstGeom prst="leftBrace">
            <a:avLst>
              <a:gd name="adj1" fmla="val 6231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49" name="Text Box 8"/>
          <p:cNvSpPr txBox="1">
            <a:spLocks noChangeArrowheads="1"/>
          </p:cNvSpPr>
          <p:nvPr/>
        </p:nvSpPr>
        <p:spPr bwMode="auto">
          <a:xfrm>
            <a:off x="468313" y="5084763"/>
            <a:ext cx="40322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1800"/>
              <a:t>вложения в образование – это инвестиции в человеческий капитал</a:t>
            </a:r>
          </a:p>
        </p:txBody>
      </p:sp>
      <p:cxnSp>
        <p:nvCxnSpPr>
          <p:cNvPr id="6150" name="AutoShape 9"/>
          <p:cNvCxnSpPr>
            <a:cxnSpLocks noChangeShapeType="1"/>
            <a:endCxn id="6148" idx="1"/>
          </p:cNvCxnSpPr>
          <p:nvPr/>
        </p:nvCxnSpPr>
        <p:spPr bwMode="auto">
          <a:xfrm rot="-5400000">
            <a:off x="-539750" y="4149726"/>
            <a:ext cx="2301875" cy="4318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151" name="Text Box 10"/>
          <p:cNvSpPr txBox="1">
            <a:spLocks noChangeArrowheads="1"/>
          </p:cNvSpPr>
          <p:nvPr/>
        </p:nvSpPr>
        <p:spPr bwMode="auto">
          <a:xfrm>
            <a:off x="5076825" y="2349500"/>
            <a:ext cx="36718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1800"/>
              <a:t>в рынке труда (формирование заработной платы)</a:t>
            </a:r>
          </a:p>
        </p:txBody>
      </p:sp>
      <p:sp>
        <p:nvSpPr>
          <p:cNvPr id="6152" name="Line 11"/>
          <p:cNvSpPr>
            <a:spLocks noChangeShapeType="1"/>
          </p:cNvSpPr>
          <p:nvPr/>
        </p:nvSpPr>
        <p:spPr bwMode="auto">
          <a:xfrm>
            <a:off x="5076825" y="1484313"/>
            <a:ext cx="1150938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pic>
        <p:nvPicPr>
          <p:cNvPr id="6153" name="Picture 12" descr="мельниц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3068638"/>
            <a:ext cx="2665413" cy="199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4" name="Picture 13" descr="nauk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7538" y="4581525"/>
            <a:ext cx="1395412" cy="193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smtClean="0"/>
              <a:t>Спрос и предложение капитала</a:t>
            </a: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179388" y="2636838"/>
            <a:ext cx="208915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sz="2000" b="1"/>
              <a:t>Фактор производства капитал</a:t>
            </a:r>
          </a:p>
          <a:p>
            <a:pPr eaLnBrk="1" hangingPunct="1">
              <a:spcBef>
                <a:spcPct val="50000"/>
              </a:spcBef>
            </a:pPr>
            <a:endParaRPr lang="ru-RU" sz="2000" b="1"/>
          </a:p>
          <a:p>
            <a:pPr eaLnBrk="1" hangingPunct="1">
              <a:spcBef>
                <a:spcPct val="50000"/>
              </a:spcBef>
            </a:pPr>
            <a:r>
              <a:rPr lang="ru-RU" sz="2000"/>
              <a:t>(предложение)</a:t>
            </a:r>
          </a:p>
          <a:p>
            <a:pPr eaLnBrk="1" hangingPunct="1">
              <a:spcBef>
                <a:spcPct val="50000"/>
              </a:spcBef>
            </a:pPr>
            <a:endParaRPr lang="ru-RU" sz="2000"/>
          </a:p>
          <a:p>
            <a:pPr eaLnBrk="1" hangingPunct="1">
              <a:spcBef>
                <a:spcPct val="50000"/>
              </a:spcBef>
            </a:pPr>
            <a:r>
              <a:rPr lang="ru-RU" sz="2000"/>
              <a:t>домохозяйства</a:t>
            </a:r>
          </a:p>
          <a:p>
            <a:pPr eaLnBrk="1" hangingPunct="1">
              <a:spcBef>
                <a:spcPct val="50000"/>
              </a:spcBef>
            </a:pPr>
            <a:r>
              <a:rPr lang="ru-RU" sz="2000"/>
              <a:t>фермы</a:t>
            </a:r>
          </a:p>
        </p:txBody>
      </p:sp>
      <p:sp>
        <p:nvSpPr>
          <p:cNvPr id="7172" name="Line 5"/>
          <p:cNvSpPr>
            <a:spLocks noChangeShapeType="1"/>
          </p:cNvSpPr>
          <p:nvPr/>
        </p:nvSpPr>
        <p:spPr bwMode="auto">
          <a:xfrm>
            <a:off x="2411413" y="3357563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73" name="Text Box 6"/>
          <p:cNvSpPr txBox="1">
            <a:spLocks noChangeArrowheads="1"/>
          </p:cNvSpPr>
          <p:nvPr/>
        </p:nvSpPr>
        <p:spPr bwMode="auto">
          <a:xfrm>
            <a:off x="2339975" y="2636838"/>
            <a:ext cx="17287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1600" i="1"/>
              <a:t>физическая форма</a:t>
            </a:r>
          </a:p>
        </p:txBody>
      </p:sp>
      <p:sp>
        <p:nvSpPr>
          <p:cNvPr id="7174" name="Text Box 7"/>
          <p:cNvSpPr txBox="1">
            <a:spLocks noChangeArrowheads="1"/>
          </p:cNvSpPr>
          <p:nvPr/>
        </p:nvSpPr>
        <p:spPr bwMode="auto">
          <a:xfrm>
            <a:off x="2411413" y="3429000"/>
            <a:ext cx="17287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1600" i="1"/>
              <a:t>денежная форма</a:t>
            </a:r>
          </a:p>
        </p:txBody>
      </p:sp>
      <p:sp>
        <p:nvSpPr>
          <p:cNvPr id="7175" name="Text Box 8"/>
          <p:cNvSpPr txBox="1">
            <a:spLocks noChangeArrowheads="1"/>
          </p:cNvSpPr>
          <p:nvPr/>
        </p:nvSpPr>
        <p:spPr bwMode="auto">
          <a:xfrm>
            <a:off x="3924300" y="3141663"/>
            <a:ext cx="1511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sz="2000" b="1"/>
              <a:t>рынок</a:t>
            </a:r>
          </a:p>
        </p:txBody>
      </p:sp>
      <p:sp>
        <p:nvSpPr>
          <p:cNvPr id="7176" name="Line 9"/>
          <p:cNvSpPr>
            <a:spLocks noChangeShapeType="1"/>
          </p:cNvSpPr>
          <p:nvPr/>
        </p:nvSpPr>
        <p:spPr bwMode="auto">
          <a:xfrm flipH="1">
            <a:off x="5219700" y="3357563"/>
            <a:ext cx="935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77" name="Text Box 10"/>
          <p:cNvSpPr txBox="1">
            <a:spLocks noChangeArrowheads="1"/>
          </p:cNvSpPr>
          <p:nvPr/>
        </p:nvSpPr>
        <p:spPr bwMode="auto">
          <a:xfrm>
            <a:off x="6372225" y="2708275"/>
            <a:ext cx="2447925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sz="2000"/>
              <a:t>потребители 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sz="2000"/>
              <a:t>формируют предприниматели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sz="2000"/>
              <a:t>(спрос)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981075"/>
            <a:ext cx="7772400" cy="41148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Величина капитала, предлагаемого на рынке, зависит от процентной ставки, выплачиваемой за пользование заемными ресурсами.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Чем она выше, тем активнее поступает капитал на рынок.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Единицей измерения капитала служит национальная валюта</a:t>
            </a:r>
            <a:r>
              <a:rPr lang="ru-RU" sz="28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684213" y="1700213"/>
            <a:ext cx="7489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sz="2000"/>
              <a:t>Противоречия</a:t>
            </a:r>
          </a:p>
        </p:txBody>
      </p: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539750" y="1557338"/>
            <a:ext cx="2160588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sz="1800"/>
              <a:t>Увеличить текущее потребление</a:t>
            </a:r>
          </a:p>
        </p:txBody>
      </p:sp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6011863" y="1628775"/>
            <a:ext cx="2160587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sz="1800"/>
              <a:t>Увеличить будущее потребление</a:t>
            </a:r>
          </a:p>
        </p:txBody>
      </p:sp>
      <p:sp>
        <p:nvSpPr>
          <p:cNvPr id="9221" name="Line 7"/>
          <p:cNvSpPr>
            <a:spLocks noChangeShapeType="1"/>
          </p:cNvSpPr>
          <p:nvPr/>
        </p:nvSpPr>
        <p:spPr bwMode="auto">
          <a:xfrm>
            <a:off x="2627313" y="2205038"/>
            <a:ext cx="3455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222" name="Line 8"/>
          <p:cNvSpPr>
            <a:spLocks noChangeShapeType="1"/>
          </p:cNvSpPr>
          <p:nvPr/>
        </p:nvSpPr>
        <p:spPr bwMode="auto">
          <a:xfrm flipV="1">
            <a:off x="1547813" y="2781300"/>
            <a:ext cx="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223" name="Line 9"/>
          <p:cNvSpPr>
            <a:spLocks noChangeShapeType="1"/>
          </p:cNvSpPr>
          <p:nvPr/>
        </p:nvSpPr>
        <p:spPr bwMode="auto">
          <a:xfrm flipV="1">
            <a:off x="7092950" y="2781300"/>
            <a:ext cx="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224" name="Text Box 10"/>
          <p:cNvSpPr txBox="1">
            <a:spLocks noChangeArrowheads="1"/>
          </p:cNvSpPr>
          <p:nvPr/>
        </p:nvSpPr>
        <p:spPr bwMode="auto">
          <a:xfrm>
            <a:off x="2195513" y="3716338"/>
            <a:ext cx="4032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sz="1800"/>
              <a:t>это требует</a:t>
            </a:r>
          </a:p>
        </p:txBody>
      </p:sp>
      <p:sp>
        <p:nvSpPr>
          <p:cNvPr id="9225" name="Text Box 11"/>
          <p:cNvSpPr txBox="1">
            <a:spLocks noChangeArrowheads="1"/>
          </p:cNvSpPr>
          <p:nvPr/>
        </p:nvSpPr>
        <p:spPr bwMode="auto">
          <a:xfrm>
            <a:off x="468313" y="4941888"/>
            <a:ext cx="2305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1800"/>
              <a:t>рост сбережений</a:t>
            </a:r>
          </a:p>
        </p:txBody>
      </p:sp>
      <p:sp>
        <p:nvSpPr>
          <p:cNvPr id="9226" name="Text Box 12"/>
          <p:cNvSpPr txBox="1">
            <a:spLocks noChangeArrowheads="1"/>
          </p:cNvSpPr>
          <p:nvPr/>
        </p:nvSpPr>
        <p:spPr bwMode="auto">
          <a:xfrm>
            <a:off x="5580063" y="4941888"/>
            <a:ext cx="295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1800"/>
              <a:t>сокращение сбережений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971550" y="692150"/>
            <a:ext cx="76327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/>
              <a:t>В предложении капитала на рынке действует механизм эффекта замены и эффекта дохода</a:t>
            </a:r>
          </a:p>
        </p:txBody>
      </p:sp>
      <p:grpSp>
        <p:nvGrpSpPr>
          <p:cNvPr id="10243" name="Group 13"/>
          <p:cNvGrpSpPr>
            <a:grpSpLocks/>
          </p:cNvGrpSpPr>
          <p:nvPr/>
        </p:nvGrpSpPr>
        <p:grpSpPr bwMode="auto">
          <a:xfrm>
            <a:off x="2555875" y="2349500"/>
            <a:ext cx="4176713" cy="3194050"/>
            <a:chOff x="1610" y="1797"/>
            <a:chExt cx="2631" cy="2012"/>
          </a:xfrm>
        </p:grpSpPr>
        <p:sp>
          <p:nvSpPr>
            <p:cNvPr id="10246" name="Line 3"/>
            <p:cNvSpPr>
              <a:spLocks noChangeShapeType="1"/>
            </p:cNvSpPr>
            <p:nvPr/>
          </p:nvSpPr>
          <p:spPr bwMode="auto">
            <a:xfrm flipV="1">
              <a:off x="1882" y="1797"/>
              <a:ext cx="0" cy="167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47" name="Line 4"/>
            <p:cNvSpPr>
              <a:spLocks noChangeShapeType="1"/>
            </p:cNvSpPr>
            <p:nvPr/>
          </p:nvSpPr>
          <p:spPr bwMode="auto">
            <a:xfrm>
              <a:off x="1882" y="3475"/>
              <a:ext cx="208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48" name="Freeform 5"/>
            <p:cNvSpPr>
              <a:spLocks/>
            </p:cNvSpPr>
            <p:nvPr/>
          </p:nvSpPr>
          <p:spPr bwMode="auto">
            <a:xfrm>
              <a:off x="2154" y="2251"/>
              <a:ext cx="1361" cy="1134"/>
            </a:xfrm>
            <a:custGeom>
              <a:avLst/>
              <a:gdLst>
                <a:gd name="T0" fmla="*/ 0 w 1882"/>
                <a:gd name="T1" fmla="*/ 0 h 1134"/>
                <a:gd name="T2" fmla="*/ 1588 w 1882"/>
                <a:gd name="T3" fmla="*/ 499 h 1134"/>
                <a:gd name="T4" fmla="*/ 1633 w 1882"/>
                <a:gd name="T5" fmla="*/ 816 h 1134"/>
                <a:gd name="T6" fmla="*/ 91 w 1882"/>
                <a:gd name="T7" fmla="*/ 1134 h 113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82"/>
                <a:gd name="T13" fmla="*/ 0 h 1134"/>
                <a:gd name="T14" fmla="*/ 1882 w 1882"/>
                <a:gd name="T15" fmla="*/ 1134 h 113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82" h="1134">
                  <a:moveTo>
                    <a:pt x="0" y="0"/>
                  </a:moveTo>
                  <a:cubicBezTo>
                    <a:pt x="658" y="181"/>
                    <a:pt x="1316" y="363"/>
                    <a:pt x="1588" y="499"/>
                  </a:cubicBezTo>
                  <a:cubicBezTo>
                    <a:pt x="1860" y="635"/>
                    <a:pt x="1882" y="710"/>
                    <a:pt x="1633" y="816"/>
                  </a:cubicBezTo>
                  <a:cubicBezTo>
                    <a:pt x="1384" y="922"/>
                    <a:pt x="737" y="1028"/>
                    <a:pt x="91" y="11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49" name="Text Box 6"/>
            <p:cNvSpPr txBox="1">
              <a:spLocks noChangeArrowheads="1"/>
            </p:cNvSpPr>
            <p:nvPr/>
          </p:nvSpPr>
          <p:spPr bwMode="auto">
            <a:xfrm>
              <a:off x="1610" y="1797"/>
              <a:ext cx="45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Monotype Corsiva" pitchFamily="66" charset="0"/>
                </a:rPr>
                <a:t>i</a:t>
              </a:r>
              <a:endParaRPr lang="ru-RU">
                <a:latin typeface="Monotype Corsiva" pitchFamily="66" charset="0"/>
              </a:endParaRPr>
            </a:p>
          </p:txBody>
        </p:sp>
        <p:sp>
          <p:nvSpPr>
            <p:cNvPr id="10250" name="Text Box 7"/>
            <p:cNvSpPr txBox="1">
              <a:spLocks noChangeArrowheads="1"/>
            </p:cNvSpPr>
            <p:nvPr/>
          </p:nvSpPr>
          <p:spPr bwMode="auto">
            <a:xfrm>
              <a:off x="3787" y="3475"/>
              <a:ext cx="45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Monotype Corsiva" pitchFamily="66" charset="0"/>
                </a:rPr>
                <a:t>S</a:t>
              </a:r>
              <a:endParaRPr lang="ru-RU">
                <a:latin typeface="Monotype Corsiva" pitchFamily="66" charset="0"/>
              </a:endParaRPr>
            </a:p>
          </p:txBody>
        </p:sp>
        <p:sp>
          <p:nvSpPr>
            <p:cNvPr id="10251" name="Text Box 8"/>
            <p:cNvSpPr txBox="1">
              <a:spLocks noChangeArrowheads="1"/>
            </p:cNvSpPr>
            <p:nvPr/>
          </p:nvSpPr>
          <p:spPr bwMode="auto">
            <a:xfrm>
              <a:off x="2064" y="1979"/>
              <a:ext cx="45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Monotype Corsiva" pitchFamily="66" charset="0"/>
                </a:rPr>
                <a:t>K</a:t>
              </a:r>
              <a:endParaRPr lang="ru-RU">
                <a:latin typeface="Monotype Corsiva" pitchFamily="66" charset="0"/>
              </a:endParaRPr>
            </a:p>
          </p:txBody>
        </p:sp>
        <p:sp>
          <p:nvSpPr>
            <p:cNvPr id="10252" name="Text Box 9"/>
            <p:cNvSpPr txBox="1">
              <a:spLocks noChangeArrowheads="1"/>
            </p:cNvSpPr>
            <p:nvPr/>
          </p:nvSpPr>
          <p:spPr bwMode="auto">
            <a:xfrm>
              <a:off x="2018" y="3158"/>
              <a:ext cx="45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Monotype Corsiva" pitchFamily="66" charset="0"/>
                </a:rPr>
                <a:t>N</a:t>
              </a:r>
              <a:endParaRPr lang="ru-RU">
                <a:latin typeface="Monotype Corsiva" pitchFamily="66" charset="0"/>
              </a:endParaRPr>
            </a:p>
          </p:txBody>
        </p:sp>
        <p:sp>
          <p:nvSpPr>
            <p:cNvPr id="10253" name="Text Box 10"/>
            <p:cNvSpPr txBox="1">
              <a:spLocks noChangeArrowheads="1"/>
            </p:cNvSpPr>
            <p:nvPr/>
          </p:nvSpPr>
          <p:spPr bwMode="auto">
            <a:xfrm>
              <a:off x="1701" y="3521"/>
              <a:ext cx="3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0</a:t>
              </a:r>
              <a:endParaRPr lang="ru-RU"/>
            </a:p>
          </p:txBody>
        </p:sp>
        <p:sp>
          <p:nvSpPr>
            <p:cNvPr id="10254" name="Oval 11"/>
            <p:cNvSpPr>
              <a:spLocks noChangeArrowheads="1"/>
            </p:cNvSpPr>
            <p:nvPr/>
          </p:nvSpPr>
          <p:spPr bwMode="auto">
            <a:xfrm>
              <a:off x="3424" y="2886"/>
              <a:ext cx="91" cy="9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55" name="Text Box 12"/>
            <p:cNvSpPr txBox="1">
              <a:spLocks noChangeArrowheads="1"/>
            </p:cNvSpPr>
            <p:nvPr/>
          </p:nvSpPr>
          <p:spPr bwMode="auto">
            <a:xfrm>
              <a:off x="3470" y="2795"/>
              <a:ext cx="45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Monotype Corsiva" pitchFamily="66" charset="0"/>
                </a:rPr>
                <a:t>M</a:t>
              </a:r>
              <a:endParaRPr lang="ru-RU">
                <a:latin typeface="Monotype Corsiva" pitchFamily="66" charset="0"/>
              </a:endParaRPr>
            </a:p>
          </p:txBody>
        </p:sp>
      </p:grpSp>
      <p:sp>
        <p:nvSpPr>
          <p:cNvPr id="10244" name="Text Box 14"/>
          <p:cNvSpPr txBox="1">
            <a:spLocks noChangeArrowheads="1"/>
          </p:cNvSpPr>
          <p:nvPr/>
        </p:nvSpPr>
        <p:spPr bwMode="auto">
          <a:xfrm>
            <a:off x="755650" y="2781300"/>
            <a:ext cx="2016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/>
              <a:t>процентная ставка</a:t>
            </a:r>
          </a:p>
        </p:txBody>
      </p:sp>
      <p:sp>
        <p:nvSpPr>
          <p:cNvPr id="10245" name="Text Box 15"/>
          <p:cNvSpPr txBox="1">
            <a:spLocks noChangeArrowheads="1"/>
          </p:cNvSpPr>
          <p:nvPr/>
        </p:nvSpPr>
        <p:spPr bwMode="auto">
          <a:xfrm>
            <a:off x="5867400" y="5373688"/>
            <a:ext cx="15128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/>
              <a:t>сбережения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arth">
  <a:themeElements>
    <a:clrScheme name="Earth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Earth">
      <a:majorFont>
        <a:latin typeface="Tahoma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1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128" charset="-128"/>
          </a:defRPr>
        </a:defPPr>
      </a:lstStyle>
    </a:lnDef>
  </a:objectDefaults>
  <a:extraClrSchemeLst>
    <a:extraClrScheme>
      <a:clrScheme name="Eart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rth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rth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Presentation8</Template>
  <TotalTime>217</TotalTime>
  <Words>764</Words>
  <Application>Microsoft Office PowerPoint</Application>
  <PresentationFormat>Экран (4:3)</PresentationFormat>
  <Paragraphs>126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Earth</vt:lpstr>
      <vt:lpstr>Слайд 1</vt:lpstr>
      <vt:lpstr>Слайд 2</vt:lpstr>
      <vt:lpstr>Слайд 3</vt:lpstr>
      <vt:lpstr>Слайд 4</vt:lpstr>
      <vt:lpstr>Слайд 5</vt:lpstr>
      <vt:lpstr>Спрос и предложение капитала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ПОЮ</dc:creator>
  <cp:lastModifiedBy>asus</cp:lastModifiedBy>
  <cp:revision>15</cp:revision>
  <dcterms:created xsi:type="dcterms:W3CDTF">2008-02-08T08:26:52Z</dcterms:created>
  <dcterms:modified xsi:type="dcterms:W3CDTF">2020-02-13T22:05:57Z</dcterms:modified>
</cp:coreProperties>
</file>